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7" r:id="rId3"/>
    <p:sldId id="257" r:id="rId4"/>
    <p:sldId id="271" r:id="rId5"/>
    <p:sldId id="272" r:id="rId6"/>
    <p:sldId id="278" r:id="rId7"/>
    <p:sldId id="273" r:id="rId8"/>
    <p:sldId id="270" r:id="rId9"/>
    <p:sldId id="279" r:id="rId10"/>
    <p:sldId id="280" r:id="rId11"/>
    <p:sldId id="281" r:id="rId12"/>
    <p:sldId id="282" r:id="rId13"/>
    <p:sldId id="283" r:id="rId14"/>
    <p:sldId id="287" r:id="rId15"/>
    <p:sldId id="288" r:id="rId16"/>
    <p:sldId id="28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02" y="-4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306A15-4AC5-4865-9379-B870F5AE7AD1}" type="datetimeFigureOut">
              <a:rPr lang="en-US" smtClean="0"/>
              <a:pPr/>
              <a:t>4/3/2020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304B2C-2014-4C47-BB2E-8F13792A4549}" type="slidenum">
              <a:rPr lang="en-US" smtClean="0"/>
              <a:pPr/>
              <a:t>‹#›</a:t>
            </a:fld>
            <a:endParaRPr lang="en-US"/>
          </a:p>
        </p:txBody>
      </p:sp>
    </p:spTree>
    <p:extLst>
      <p:ext uri="{BB962C8B-B14F-4D97-AF65-F5344CB8AC3E}">
        <p14:creationId xmlns:p14="http://schemas.microsoft.com/office/powerpoint/2010/main" val="3533280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14FD4B-2355-4D55-AD33-A009FF0B19BB}" type="slidenum">
              <a:rPr lang="en-US"/>
              <a:pPr/>
              <a:t>8</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DAA095B-828E-4619-8F2C-383B656F3A07}"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2634448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AA095B-828E-4619-8F2C-383B656F3A07}"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2944274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AA095B-828E-4619-8F2C-383B656F3A07}"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289843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73163" y="457200"/>
            <a:ext cx="7772400" cy="1143000"/>
          </a:xfrm>
        </p:spPr>
        <p:txBody>
          <a:bodyPr/>
          <a:lstStyle/>
          <a:p>
            <a:r>
              <a:rPr lang="en-US"/>
              <a:t>Click to edit Master title style</a:t>
            </a:r>
          </a:p>
        </p:txBody>
      </p:sp>
      <p:sp>
        <p:nvSpPr>
          <p:cNvPr id="3" name="ClipArt Placeholder 2"/>
          <p:cNvSpPr>
            <a:spLocks noGrp="1"/>
          </p:cNvSpPr>
          <p:nvPr>
            <p:ph type="clipArt" sz="half" idx="1"/>
          </p:nvPr>
        </p:nvSpPr>
        <p:spPr>
          <a:xfrm>
            <a:off x="1173163" y="1981200"/>
            <a:ext cx="3810000" cy="4114800"/>
          </a:xfrm>
        </p:spPr>
        <p:txBody>
          <a:bodyPr/>
          <a:lstStyle/>
          <a:p>
            <a:endParaRPr lang="en-US"/>
          </a:p>
        </p:txBody>
      </p:sp>
      <p:sp>
        <p:nvSpPr>
          <p:cNvPr id="4" name="Text Placeholder 3"/>
          <p:cNvSpPr>
            <a:spLocks noGrp="1"/>
          </p:cNvSpPr>
          <p:nvPr>
            <p:ph type="body" sz="half" idx="2"/>
          </p:nvPr>
        </p:nvSpPr>
        <p:spPr>
          <a:xfrm>
            <a:off x="51355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1173163" y="6265863"/>
            <a:ext cx="1905000" cy="457200"/>
          </a:xfrm>
        </p:spPr>
        <p:txBody>
          <a:bodyPr/>
          <a:lstStyle>
            <a:lvl1pPr>
              <a:defRPr/>
            </a:lvl1pPr>
          </a:lstStyle>
          <a:p>
            <a:fld id="{52A1D772-F0F0-40CE-B0A2-30F718B78B7B}" type="datetime1">
              <a:rPr lang="en-US"/>
              <a:pPr/>
              <a:t>4/3/2020</a:t>
            </a:fld>
            <a:endParaRPr lang="en-US" b="0">
              <a:solidFill>
                <a:schemeClr val="tx1"/>
              </a:solidFill>
            </a:endParaRPr>
          </a:p>
        </p:txBody>
      </p:sp>
      <p:sp>
        <p:nvSpPr>
          <p:cNvPr id="6" name="Footer Placeholder 5"/>
          <p:cNvSpPr>
            <a:spLocks noGrp="1"/>
          </p:cNvSpPr>
          <p:nvPr>
            <p:ph type="ftr" sz="quarter" idx="11"/>
          </p:nvPr>
        </p:nvSpPr>
        <p:spPr>
          <a:xfrm>
            <a:off x="3581400" y="6248400"/>
            <a:ext cx="2895600" cy="457200"/>
          </a:xfrm>
        </p:spPr>
        <p:txBody>
          <a:bodyPr/>
          <a:lstStyle>
            <a:lvl1pPr>
              <a:defRPr/>
            </a:lvl1pPr>
          </a:lstStyle>
          <a:p>
            <a:r>
              <a:rPr lang="en-US"/>
              <a:t>(c) Lawrence M. Hinman</a:t>
            </a:r>
            <a:endParaRPr lang="en-US" b="0">
              <a:solidFill>
                <a:schemeClr val="tx1"/>
              </a:solidFill>
            </a:endParaRPr>
          </a:p>
        </p:txBody>
      </p:sp>
      <p:sp>
        <p:nvSpPr>
          <p:cNvPr id="7" name="Slide Number Placeholder 6"/>
          <p:cNvSpPr>
            <a:spLocks noGrp="1"/>
          </p:cNvSpPr>
          <p:nvPr>
            <p:ph type="sldNum" sz="quarter" idx="12"/>
          </p:nvPr>
        </p:nvSpPr>
        <p:spPr>
          <a:xfrm>
            <a:off x="7010400" y="6248400"/>
            <a:ext cx="1905000" cy="457200"/>
          </a:xfrm>
        </p:spPr>
        <p:txBody>
          <a:bodyPr/>
          <a:lstStyle>
            <a:lvl1pPr>
              <a:defRPr/>
            </a:lvl1pPr>
          </a:lstStyle>
          <a:p>
            <a:fld id="{22967E09-0E89-42A7-B302-5019C5B2BD2B}" type="slidenum">
              <a:rPr lang="en-US"/>
              <a:pPr/>
              <a:t>‹#›</a:t>
            </a:fld>
            <a:endParaRPr lang="en-US" b="0">
              <a:solidFill>
                <a:schemeClr val="tx1"/>
              </a:solidFill>
            </a:endParaRPr>
          </a:p>
        </p:txBody>
      </p:sp>
    </p:spTree>
    <p:extLst>
      <p:ext uri="{BB962C8B-B14F-4D97-AF65-F5344CB8AC3E}">
        <p14:creationId xmlns:p14="http://schemas.microsoft.com/office/powerpoint/2010/main" val="1955648600"/>
      </p:ext>
    </p:extLst>
  </p:cSld>
  <p:clrMapOvr>
    <a:masterClrMapping/>
  </p:clrMapOvr>
  <p:transition>
    <p:split orient="vert"/>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AA095B-828E-4619-8F2C-383B656F3A07}"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171559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AA095B-828E-4619-8F2C-383B656F3A07}"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1172185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DAA095B-828E-4619-8F2C-383B656F3A07}" type="datetimeFigureOut">
              <a:rPr lang="en-US" smtClean="0"/>
              <a:pPr/>
              <a:t>4/3/2020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2731571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DAA095B-828E-4619-8F2C-383B656F3A07}" type="datetimeFigureOut">
              <a:rPr lang="en-US" smtClean="0"/>
              <a:pPr/>
              <a:t>4/3/2020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3049429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DAA095B-828E-4619-8F2C-383B656F3A07}" type="datetimeFigureOut">
              <a:rPr lang="en-US" smtClean="0"/>
              <a:pPr/>
              <a:t>4/3/2020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899458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AA095B-828E-4619-8F2C-383B656F3A07}" type="datetimeFigureOut">
              <a:rPr lang="en-US" smtClean="0"/>
              <a:pPr/>
              <a:t>4/3/2020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1278134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AA095B-828E-4619-8F2C-383B656F3A07}" type="datetimeFigureOut">
              <a:rPr lang="en-US" smtClean="0"/>
              <a:pPr/>
              <a:t>4/3/2020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98892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DAA095B-828E-4619-8F2C-383B656F3A07}" type="datetimeFigureOut">
              <a:rPr lang="en-US" smtClean="0"/>
              <a:pPr/>
              <a:t>4/3/2020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A9F8DD-B4E0-4AFF-863E-756C07AAFFBF}" type="slidenum">
              <a:rPr lang="en-US" smtClean="0"/>
              <a:pPr/>
              <a:t>‹#›</a:t>
            </a:fld>
            <a:endParaRPr lang="en-US"/>
          </a:p>
        </p:txBody>
      </p:sp>
    </p:spTree>
    <p:extLst>
      <p:ext uri="{BB962C8B-B14F-4D97-AF65-F5344CB8AC3E}">
        <p14:creationId xmlns:p14="http://schemas.microsoft.com/office/powerpoint/2010/main" val="3849357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6000">
              <a:schemeClr val="accent1">
                <a:lumMod val="60000"/>
                <a:lumOff val="40000"/>
              </a:schemeClr>
            </a:gs>
            <a:gs pos="100000">
              <a:schemeClr val="tx2">
                <a:lumMod val="75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A095B-828E-4619-8F2C-383B656F3A07}" type="datetimeFigureOut">
              <a:rPr lang="en-US" smtClean="0"/>
              <a:pPr/>
              <a:t>4/3/2020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9F8DD-B4E0-4AFF-863E-756C07AAFFBF}" type="slidenum">
              <a:rPr lang="en-US" smtClean="0"/>
              <a:pPr/>
              <a:t>‹#›</a:t>
            </a:fld>
            <a:endParaRPr lang="en-US"/>
          </a:p>
        </p:txBody>
      </p:sp>
    </p:spTree>
    <p:extLst>
      <p:ext uri="{BB962C8B-B14F-4D97-AF65-F5344CB8AC3E}">
        <p14:creationId xmlns:p14="http://schemas.microsoft.com/office/powerpoint/2010/main" val="157578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65000"/>
                <a:lumOff val="35000"/>
              </a:schemeClr>
            </a:gs>
            <a:gs pos="100000">
              <a:schemeClr val="tx1">
                <a:lumMod val="65000"/>
                <a:lumOff val="35000"/>
              </a:schemeClr>
            </a:gs>
            <a:gs pos="26000">
              <a:schemeClr val="tx1">
                <a:lumMod val="0"/>
                <a:lumOff val="100000"/>
              </a:schemeClr>
            </a:gs>
          </a:gsLst>
          <a:lin ang="5400000" scaled="0"/>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3352800"/>
            <a:ext cx="8229600" cy="2819400"/>
          </a:xfrm>
        </p:spPr>
        <p:txBody>
          <a:bodyPr>
            <a:normAutofit lnSpcReduction="10000"/>
          </a:bodyPr>
          <a:lstStyle/>
          <a:p>
            <a:pPr algn="l"/>
            <a:endParaRPr lang="en-US" sz="1600" dirty="0">
              <a:solidFill>
                <a:schemeClr val="tx1"/>
              </a:solidFill>
            </a:endParaRPr>
          </a:p>
          <a:p>
            <a:pPr algn="l"/>
            <a:endParaRPr lang="en-US" sz="1600" dirty="0">
              <a:solidFill>
                <a:schemeClr val="tx1"/>
              </a:solidFill>
            </a:endParaRPr>
          </a:p>
          <a:p>
            <a:pPr algn="l"/>
            <a:r>
              <a:rPr lang="en-US" sz="2800" dirty="0">
                <a:solidFill>
                  <a:schemeClr val="tx1"/>
                </a:solidFill>
              </a:rPr>
              <a:t>Much talk today in ethics focuses not so much on what rules we should follow, as on the nature, scope, and extent of the various </a:t>
            </a:r>
            <a:r>
              <a:rPr lang="en-US" sz="2800" b="1" dirty="0">
                <a:solidFill>
                  <a:schemeClr val="tx1"/>
                </a:solidFill>
              </a:rPr>
              <a:t>RIGHTS</a:t>
            </a:r>
            <a:r>
              <a:rPr lang="en-US" sz="2800" dirty="0">
                <a:solidFill>
                  <a:schemeClr val="tx1"/>
                </a:solidFill>
              </a:rPr>
              <a:t> we have as individuals and the broader issue of </a:t>
            </a:r>
            <a:r>
              <a:rPr lang="en-US" sz="2800" b="1" dirty="0">
                <a:solidFill>
                  <a:schemeClr val="tx1"/>
                </a:solidFill>
              </a:rPr>
              <a:t>JUSTICE</a:t>
            </a:r>
            <a:r>
              <a:rPr lang="en-US" sz="2800" dirty="0">
                <a:solidFill>
                  <a:schemeClr val="tx1"/>
                </a:solidFill>
              </a:rPr>
              <a:t> and the obligations we have to society as a whole.   </a:t>
            </a:r>
          </a:p>
          <a:p>
            <a:pPr algn="l"/>
            <a:endParaRPr lang="en-US" sz="2800" dirty="0">
              <a:solidFill>
                <a:schemeClr val="tx1"/>
              </a:solidFill>
            </a:endParaRPr>
          </a:p>
          <a:p>
            <a:endParaRPr lang="en-US" sz="2800" dirty="0">
              <a:solidFill>
                <a:schemeClr val="tx1"/>
              </a:solidFill>
            </a:endParaRPr>
          </a:p>
        </p:txBody>
      </p:sp>
      <p:sp>
        <p:nvSpPr>
          <p:cNvPr id="4" name="Rectangle 2"/>
          <p:cNvSpPr>
            <a:spLocks noGrp="1" noChangeArrowheads="1"/>
          </p:cNvSpPr>
          <p:nvPr>
            <p:ph type="ctrTitle"/>
          </p:nvPr>
        </p:nvSpPr>
        <p:spPr>
          <a:xfrm>
            <a:off x="4183239" y="969644"/>
            <a:ext cx="4648200" cy="1470025"/>
          </a:xfrm>
        </p:spPr>
        <p:txBody>
          <a:bodyPr>
            <a:normAutofit fontScale="90000"/>
          </a:bodyPr>
          <a:lstStyle/>
          <a:p>
            <a:r>
              <a:rPr lang="en-US" sz="6000" dirty="0">
                <a:solidFill>
                  <a:srgbClr val="0070C0"/>
                </a:solidFill>
                <a:latin typeface="Arial" pitchFamily="34" charset="0"/>
                <a:cs typeface="Arial" pitchFamily="34" charset="0"/>
              </a:rPr>
              <a:t>The Ethics of Rights and Justice</a:t>
            </a:r>
          </a:p>
        </p:txBody>
      </p:sp>
      <p:pic>
        <p:nvPicPr>
          <p:cNvPr id="5" name="Picture 4"/>
          <p:cNvPicPr>
            <a:picLocks noChangeAspect="1"/>
          </p:cNvPicPr>
          <p:nvPr/>
        </p:nvPicPr>
        <p:blipFill>
          <a:blip r:embed="rId2"/>
          <a:stretch>
            <a:fillRect/>
          </a:stretch>
        </p:blipFill>
        <p:spPr>
          <a:xfrm>
            <a:off x="304800" y="381000"/>
            <a:ext cx="3841750" cy="2647315"/>
          </a:xfrm>
          <a:prstGeom prst="rect">
            <a:avLst/>
          </a:prstGeom>
        </p:spPr>
      </p:pic>
    </p:spTree>
    <p:extLst>
      <p:ext uri="{BB962C8B-B14F-4D97-AF65-F5344CB8AC3E}">
        <p14:creationId xmlns:p14="http://schemas.microsoft.com/office/powerpoint/2010/main" val="3894224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9000">
              <a:schemeClr val="accent1">
                <a:lumMod val="60000"/>
                <a:lumOff val="40000"/>
              </a:schemeClr>
            </a:gs>
            <a:gs pos="0">
              <a:schemeClr val="tx1">
                <a:lumMod val="85000"/>
                <a:lumOff val="15000"/>
              </a:schemeClr>
            </a:gs>
            <a:gs pos="92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Ideal Justice</a:t>
            </a:r>
          </a:p>
        </p:txBody>
      </p:sp>
      <p:sp>
        <p:nvSpPr>
          <p:cNvPr id="4" name="Text Placeholder 3"/>
          <p:cNvSpPr>
            <a:spLocks noGrp="1"/>
          </p:cNvSpPr>
          <p:nvPr>
            <p:ph type="body" sz="half" idx="2"/>
          </p:nvPr>
        </p:nvSpPr>
        <p:spPr>
          <a:xfrm>
            <a:off x="990600" y="1600200"/>
            <a:ext cx="7954963" cy="4495800"/>
          </a:xfrm>
        </p:spPr>
        <p:txBody>
          <a:bodyPr>
            <a:normAutofit fontScale="92500" lnSpcReduction="20000"/>
          </a:bodyPr>
          <a:lstStyle/>
          <a:p>
            <a:endParaRPr lang="en-US" sz="1600" dirty="0"/>
          </a:p>
          <a:p>
            <a:pPr marL="0" indent="0">
              <a:buNone/>
            </a:pPr>
            <a:r>
              <a:rPr lang="en-US" sz="1600" dirty="0"/>
              <a:t>Plato gives us the first account of Justice in our intellectual tradition.  For him, “Justice” was chief among virtues.  The search of an answer to the question of ‘What is Justice?’ is the primary focus of his masterwork,</a:t>
            </a:r>
            <a:r>
              <a:rPr lang="en-US" sz="1600" b="1" dirty="0"/>
              <a:t> Republic</a:t>
            </a:r>
            <a:r>
              <a:rPr lang="en-US" sz="1600" dirty="0"/>
              <a:t>.  While Plato never quite spells out the answer (typical), he does provide something of an ideal account of Justice which has remained with us to this day and that gives us an ultimate vision of what society should strive towards.</a:t>
            </a:r>
          </a:p>
          <a:p>
            <a:pPr marL="0" indent="0">
              <a:buNone/>
            </a:pPr>
            <a:endParaRPr lang="en-US" sz="1600" dirty="0"/>
          </a:p>
          <a:p>
            <a:pPr marL="0" indent="0">
              <a:buNone/>
            </a:pPr>
            <a:r>
              <a:rPr lang="en-US" sz="1600" i="1" dirty="0"/>
              <a:t>You are already familiar with the basic details of this account:</a:t>
            </a:r>
          </a:p>
          <a:p>
            <a:pPr marL="0" indent="0">
              <a:buNone/>
            </a:pPr>
            <a:endParaRPr lang="en-US" sz="1600" dirty="0"/>
          </a:p>
          <a:p>
            <a:pPr marL="0" indent="0">
              <a:buNone/>
            </a:pPr>
            <a:r>
              <a:rPr lang="en-US" sz="1600" dirty="0"/>
              <a:t>Justice, says Plato, is </a:t>
            </a:r>
            <a:r>
              <a:rPr lang="en-US" sz="1600" b="1" dirty="0"/>
              <a:t>harmony</a:t>
            </a:r>
            <a:r>
              <a:rPr lang="en-US" sz="1600" dirty="0"/>
              <a:t> within and between the individual and the State. </a:t>
            </a:r>
          </a:p>
          <a:p>
            <a:pPr marL="0" indent="0">
              <a:buNone/>
            </a:pPr>
            <a:r>
              <a:rPr lang="en-US" sz="1600" dirty="0"/>
              <a:t>To achieve this harmony, both the individual soul and society overall should be in </a:t>
            </a:r>
            <a:r>
              <a:rPr lang="en-US" sz="1600" b="1" dirty="0"/>
              <a:t>balance</a:t>
            </a:r>
            <a:r>
              <a:rPr lang="en-US" sz="1600" dirty="0"/>
              <a:t>.  The soul achieving virtue when will/reason/desire work in harmony, and society by its different parts (leader/administration, soldiers/police, workers/merchants) all working together like a well-oiled machine. </a:t>
            </a:r>
          </a:p>
          <a:p>
            <a:pPr marL="0" indent="0">
              <a:buNone/>
            </a:pPr>
            <a:r>
              <a:rPr lang="en-US" sz="1600" dirty="0"/>
              <a:t>Both of these parts go hand in hand:  without a just society, Plato says, you cannot have just individuals… society will corrupt them (and vise-versa). </a:t>
            </a:r>
          </a:p>
          <a:p>
            <a:pPr marL="0" indent="0">
              <a:buNone/>
            </a:pPr>
            <a:r>
              <a:rPr lang="en-US" sz="1600" dirty="0"/>
              <a:t>If people are to work in harmony in society, it is incumbent, Plato realized, that society do what it can to make sure that people end up in the positions within society to which they are best suited.  This led Plato to advocate for society to provide for </a:t>
            </a:r>
            <a:r>
              <a:rPr lang="en-US" sz="1600" b="1" dirty="0"/>
              <a:t>public education </a:t>
            </a:r>
            <a:r>
              <a:rPr lang="en-US" sz="1600" dirty="0"/>
              <a:t>(and proposed the first theory of education in doing so) and that society be based on a </a:t>
            </a:r>
            <a:r>
              <a:rPr lang="en-US" sz="1600" b="1" dirty="0">
                <a:solidFill>
                  <a:srgbClr val="FF0000"/>
                </a:solidFill>
              </a:rPr>
              <a:t>meritocratic</a:t>
            </a:r>
            <a:r>
              <a:rPr lang="en-US" sz="1600" b="1" dirty="0"/>
              <a:t> system of advancement</a:t>
            </a:r>
            <a:r>
              <a:rPr lang="en-US" sz="1600" dirty="0"/>
              <a:t>.  He was also, btw, the first to argue that men and women be treated equally in society!</a:t>
            </a:r>
          </a:p>
        </p:txBody>
      </p:sp>
    </p:spTree>
    <p:extLst>
      <p:ext uri="{BB962C8B-B14F-4D97-AF65-F5344CB8AC3E}">
        <p14:creationId xmlns:p14="http://schemas.microsoft.com/office/powerpoint/2010/main" val="2471842597"/>
      </p:ext>
    </p:extLst>
  </p:cSld>
  <p:clrMapOvr>
    <a:masterClrMapping/>
  </p:clrMapOvr>
  <p:transition>
    <p:split orient="vert"/>
    <p:sndAc>
      <p:stSnd>
        <p:snd r:embed="rId2" name="CAMERA.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9000">
              <a:schemeClr val="accent1">
                <a:lumMod val="60000"/>
                <a:lumOff val="40000"/>
              </a:schemeClr>
            </a:gs>
            <a:gs pos="0">
              <a:schemeClr val="tx1">
                <a:lumMod val="85000"/>
                <a:lumOff val="15000"/>
              </a:schemeClr>
            </a:gs>
            <a:gs pos="11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Distributive Justice</a:t>
            </a:r>
          </a:p>
        </p:txBody>
      </p:sp>
      <p:sp>
        <p:nvSpPr>
          <p:cNvPr id="4" name="Text Placeholder 3"/>
          <p:cNvSpPr>
            <a:spLocks noGrp="1"/>
          </p:cNvSpPr>
          <p:nvPr>
            <p:ph type="body" sz="half" idx="2"/>
          </p:nvPr>
        </p:nvSpPr>
        <p:spPr>
          <a:xfrm>
            <a:off x="838200" y="1600200"/>
            <a:ext cx="8107363" cy="4495800"/>
          </a:xfrm>
        </p:spPr>
        <p:txBody>
          <a:bodyPr>
            <a:normAutofit fontScale="85000" lnSpcReduction="20000"/>
          </a:bodyPr>
          <a:lstStyle/>
          <a:p>
            <a:pPr marL="0" indent="0">
              <a:buNone/>
            </a:pPr>
            <a:r>
              <a:rPr lang="en-US" sz="1400" dirty="0"/>
              <a:t>In everyday life, it is sometimes difficult to remain focused on an ‘ideal’ situation like the one Plato proposes.  What we want instead of an ideal vision of Justice is something more concrete, i.e., something that can help us determine when a society is ‘fair’ and when it is not, or –even better – a set of principles that can guide us in determining how the resources of society should ultimately be shared.</a:t>
            </a:r>
          </a:p>
          <a:p>
            <a:pPr marL="0" indent="0">
              <a:buNone/>
            </a:pPr>
            <a:endParaRPr lang="en-US" sz="1400" dirty="0"/>
          </a:p>
          <a:p>
            <a:pPr marL="0" indent="0">
              <a:buNone/>
            </a:pPr>
            <a:r>
              <a:rPr lang="en-US" sz="1400" dirty="0"/>
              <a:t>This latter is the focus of theories of “</a:t>
            </a:r>
            <a:r>
              <a:rPr lang="en-US" sz="1400" b="1" dirty="0">
                <a:solidFill>
                  <a:srgbClr val="FF0000"/>
                </a:solidFill>
              </a:rPr>
              <a:t>Distributive Justice</a:t>
            </a:r>
            <a:r>
              <a:rPr lang="en-US" sz="1400" dirty="0"/>
              <a:t>,” i.e., of theories that address how the goods and resources of society can justly be divided among its members.  </a:t>
            </a:r>
          </a:p>
          <a:p>
            <a:pPr marL="0" indent="0">
              <a:buNone/>
            </a:pPr>
            <a:endParaRPr lang="en-US" sz="1400" dirty="0"/>
          </a:p>
          <a:p>
            <a:pPr marL="0" indent="0">
              <a:buNone/>
            </a:pPr>
            <a:r>
              <a:rPr lang="en-US" sz="1400" dirty="0"/>
              <a:t>The topic of </a:t>
            </a:r>
            <a:r>
              <a:rPr lang="en-US" sz="1400" b="1" dirty="0"/>
              <a:t>Distributive Justice</a:t>
            </a:r>
            <a:r>
              <a:rPr lang="en-US" sz="1400" dirty="0"/>
              <a:t> is, for intellectuals, politicians, business persons, and many others, the most pressing issue of justice that we face today.   One of the principle reasons has to do with the way wealth is divided in America today (not to mention globally).</a:t>
            </a:r>
          </a:p>
          <a:p>
            <a:pPr marL="0" indent="0">
              <a:buNone/>
            </a:pPr>
            <a:endParaRPr lang="en-US" sz="1400" dirty="0"/>
          </a:p>
          <a:p>
            <a:pPr marL="0" indent="0">
              <a:buNone/>
            </a:pPr>
            <a:r>
              <a:rPr lang="en-US" sz="1400" dirty="0"/>
              <a:t>American society is, far and away, the richest on Earth.  What you may or may not know, however, is that this wealth is not very evenly distributed at all in our society.  In fact, </a:t>
            </a:r>
            <a:r>
              <a:rPr lang="en-US" sz="1400" b="1" dirty="0"/>
              <a:t>American society has a greater level of wealth inequality than almost any other </a:t>
            </a:r>
            <a:r>
              <a:rPr lang="en-US" sz="1400" dirty="0"/>
              <a:t> on the planet (and certainly more than any other developed nation).  In addition, this inequality – rather than decreasing – has widened at a greater and greater rate in recent years.  Currently, the economic top 10% of the American population controls over 2/3</a:t>
            </a:r>
            <a:r>
              <a:rPr lang="en-US" sz="1400" baseline="30000" dirty="0"/>
              <a:t>rd</a:t>
            </a:r>
            <a:r>
              <a:rPr lang="en-US" sz="1400" dirty="0"/>
              <a:t>’s of all American resources.  And, while pay for the average American worker has fallen relative to productivity over the past 30 years, pay for CEO and others has increased dramatically (now over 185 times what an average worker makes)!</a:t>
            </a:r>
          </a:p>
          <a:p>
            <a:pPr marL="0" indent="0">
              <a:buNone/>
            </a:pPr>
            <a:endParaRPr lang="en-US" sz="1400" dirty="0"/>
          </a:p>
          <a:p>
            <a:pPr marL="0" indent="0">
              <a:buNone/>
            </a:pPr>
            <a:r>
              <a:rPr lang="en-US" sz="1400" dirty="0"/>
              <a:t>NOTE, however, this </a:t>
            </a:r>
            <a:r>
              <a:rPr lang="en-US" sz="1400" i="1" dirty="0"/>
              <a:t>important</a:t>
            </a:r>
            <a:r>
              <a:rPr lang="en-US" sz="1400" dirty="0"/>
              <a:t> point:  to point out an inequality </a:t>
            </a:r>
            <a:r>
              <a:rPr lang="en-US" sz="1400" b="1" dirty="0"/>
              <a:t>is NOT the same thing </a:t>
            </a:r>
            <a:r>
              <a:rPr lang="en-US" sz="1400" dirty="0"/>
              <a:t>as demonstrating that that inequality is ethically unacceptable.  SO… is the inequality of American society morally wrong???  Do we, or do we not, live in a JUST society???</a:t>
            </a:r>
          </a:p>
          <a:p>
            <a:pPr marL="0" indent="0">
              <a:buNone/>
            </a:pPr>
            <a:endParaRPr lang="en-US" sz="1400" dirty="0"/>
          </a:p>
          <a:p>
            <a:pPr marL="0" indent="0">
              <a:buNone/>
            </a:pPr>
            <a:r>
              <a:rPr lang="en-US" sz="1400" b="1" dirty="0"/>
              <a:t>BEFORE</a:t>
            </a:r>
            <a:r>
              <a:rPr lang="en-US" sz="1400" dirty="0"/>
              <a:t> we can answer </a:t>
            </a:r>
            <a:r>
              <a:rPr lang="en-US" sz="1400" i="1" dirty="0"/>
              <a:t>that</a:t>
            </a:r>
            <a:r>
              <a:rPr lang="en-US" sz="1400" dirty="0"/>
              <a:t>, we first need some understanding of what a JUST distribution of resources would be… that is the focus of the following pages!</a:t>
            </a:r>
          </a:p>
        </p:txBody>
      </p:sp>
    </p:spTree>
    <p:extLst>
      <p:ext uri="{BB962C8B-B14F-4D97-AF65-F5344CB8AC3E}">
        <p14:creationId xmlns:p14="http://schemas.microsoft.com/office/powerpoint/2010/main" val="1878364187"/>
      </p:ext>
    </p:extLst>
  </p:cSld>
  <p:clrMapOvr>
    <a:masterClrMapping/>
  </p:clrMapOvr>
  <p:transition>
    <p:split orient="vert"/>
    <p:sndAc>
      <p:stSnd>
        <p:snd r:embed="rId2" name="CAMERA.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86000">
              <a:schemeClr val="accent1">
                <a:lumMod val="60000"/>
                <a:lumOff val="40000"/>
              </a:schemeClr>
            </a:gs>
            <a:gs pos="2000">
              <a:schemeClr val="tx1">
                <a:lumMod val="75000"/>
                <a:lumOff val="25000"/>
              </a:schemeClr>
            </a:gs>
            <a:gs pos="9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335963" cy="1143000"/>
          </a:xfrm>
        </p:spPr>
        <p:txBody>
          <a:bodyPr/>
          <a:lstStyle/>
          <a:p>
            <a:r>
              <a:rPr lang="en-US" b="1" dirty="0">
                <a:solidFill>
                  <a:srgbClr val="FF0000"/>
                </a:solidFill>
              </a:rPr>
              <a:t>Theories of </a:t>
            </a:r>
            <a:r>
              <a:rPr lang="en-US" b="1" i="1" dirty="0">
                <a:solidFill>
                  <a:srgbClr val="FF0000"/>
                </a:solidFill>
              </a:rPr>
              <a:t>Distributive Justice</a:t>
            </a:r>
          </a:p>
        </p:txBody>
      </p:sp>
      <p:sp>
        <p:nvSpPr>
          <p:cNvPr id="4" name="Text Placeholder 3"/>
          <p:cNvSpPr>
            <a:spLocks noGrp="1"/>
          </p:cNvSpPr>
          <p:nvPr>
            <p:ph type="body" sz="half" idx="2"/>
          </p:nvPr>
        </p:nvSpPr>
        <p:spPr>
          <a:xfrm>
            <a:off x="2566281" y="2308578"/>
            <a:ext cx="1858963" cy="4114800"/>
          </a:xfrm>
        </p:spPr>
        <p:txBody>
          <a:bodyPr>
            <a:normAutofit/>
          </a:bodyPr>
          <a:lstStyle/>
          <a:p>
            <a:pPr marL="0" indent="0">
              <a:buNone/>
            </a:pPr>
            <a:r>
              <a:rPr lang="en-US" sz="2000" dirty="0"/>
              <a:t>Utilitarian</a:t>
            </a:r>
          </a:p>
          <a:p>
            <a:pPr marL="0" indent="0">
              <a:buNone/>
            </a:pPr>
            <a:r>
              <a:rPr lang="en-US" sz="1400" dirty="0"/>
              <a:t>A utilitarian theory of distributive justice says that resources should be put where they will do the most good (or produce the most happiness) for the greatest number.  Bill Gates, for example, might be morally allowed to have $50 billion because he is able to use that wealth to produce much happiness for many others as well.</a:t>
            </a:r>
          </a:p>
        </p:txBody>
      </p:sp>
      <p:sp>
        <p:nvSpPr>
          <p:cNvPr id="5" name="Text Placeholder 3"/>
          <p:cNvSpPr txBox="1">
            <a:spLocks/>
          </p:cNvSpPr>
          <p:nvPr/>
        </p:nvSpPr>
        <p:spPr>
          <a:xfrm>
            <a:off x="533400" y="2331156"/>
            <a:ext cx="1858963"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dirty="0"/>
              <a:t>Egalitarian</a:t>
            </a:r>
          </a:p>
          <a:p>
            <a:pPr marL="0" indent="0">
              <a:buFont typeface="Arial" pitchFamily="34" charset="0"/>
              <a:buNone/>
            </a:pPr>
            <a:r>
              <a:rPr lang="en-US" sz="1400" dirty="0"/>
              <a:t>An egalitarian theory of distributive justice says that the resources of a society should be divided up as equally as possible.  In situations where scarcity limits perfect equality (like one organ but four transplant patients), a fair procedure like a lottery should be devised to determine where the resources should be used.</a:t>
            </a:r>
          </a:p>
        </p:txBody>
      </p:sp>
      <p:sp>
        <p:nvSpPr>
          <p:cNvPr id="6" name="Text Placeholder 3"/>
          <p:cNvSpPr txBox="1">
            <a:spLocks/>
          </p:cNvSpPr>
          <p:nvPr/>
        </p:nvSpPr>
        <p:spPr>
          <a:xfrm>
            <a:off x="4648200" y="2280356"/>
            <a:ext cx="1858963"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dirty="0"/>
              <a:t>Libertarian</a:t>
            </a:r>
          </a:p>
          <a:p>
            <a:pPr marL="0" indent="0">
              <a:buFont typeface="Arial" pitchFamily="34" charset="0"/>
              <a:buNone/>
            </a:pPr>
            <a:r>
              <a:rPr lang="en-US" sz="1400" dirty="0"/>
              <a:t>Also known as a “market-based” model, this theory says – in effect – that resources should go to the highest bidder, i.e., that society shows what it really values by what it is willing to pay.</a:t>
            </a:r>
          </a:p>
        </p:txBody>
      </p:sp>
      <p:sp>
        <p:nvSpPr>
          <p:cNvPr id="7" name="Text Placeholder 3"/>
          <p:cNvSpPr txBox="1">
            <a:spLocks/>
          </p:cNvSpPr>
          <p:nvPr/>
        </p:nvSpPr>
        <p:spPr>
          <a:xfrm>
            <a:off x="6781800" y="2280356"/>
            <a:ext cx="1858963"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b="1" dirty="0"/>
              <a:t>RAWLSIAN</a:t>
            </a:r>
          </a:p>
          <a:p>
            <a:pPr marL="0" indent="0">
              <a:buFont typeface="Arial" pitchFamily="34" charset="0"/>
              <a:buNone/>
            </a:pPr>
            <a:r>
              <a:rPr lang="en-US" sz="1400" dirty="0"/>
              <a:t>The most original and influential account of distributive justice in the last fifty years.  The details of  Philosopher </a:t>
            </a:r>
            <a:r>
              <a:rPr lang="en-US" sz="1400" b="1" dirty="0"/>
              <a:t>John Rawls</a:t>
            </a:r>
            <a:r>
              <a:rPr lang="en-US" sz="1400" dirty="0"/>
              <a:t>’s approach to distributive justice are outlined on the following page… this is the most important of the theories of distributive justice that we will study.</a:t>
            </a:r>
          </a:p>
        </p:txBody>
      </p:sp>
      <p:sp>
        <p:nvSpPr>
          <p:cNvPr id="8" name="TextBox 7"/>
          <p:cNvSpPr txBox="1"/>
          <p:nvPr/>
        </p:nvSpPr>
        <p:spPr>
          <a:xfrm>
            <a:off x="533400" y="1752600"/>
            <a:ext cx="8107363" cy="523220"/>
          </a:xfrm>
          <a:prstGeom prst="rect">
            <a:avLst/>
          </a:prstGeom>
          <a:noFill/>
        </p:spPr>
        <p:txBody>
          <a:bodyPr wrap="square" rtlCol="0">
            <a:spAutoFit/>
          </a:bodyPr>
          <a:lstStyle/>
          <a:p>
            <a:r>
              <a:rPr lang="en-US" sz="1400" dirty="0"/>
              <a:t>There are four main theories of distributive justice that are widely-accepted today.  As you will see, how each views issues like income inequality differs greatly.  The theories are:  </a:t>
            </a:r>
          </a:p>
        </p:txBody>
      </p:sp>
    </p:spTree>
    <p:extLst>
      <p:ext uri="{BB962C8B-B14F-4D97-AF65-F5344CB8AC3E}">
        <p14:creationId xmlns:p14="http://schemas.microsoft.com/office/powerpoint/2010/main" val="935148324"/>
      </p:ext>
    </p:extLst>
  </p:cSld>
  <p:clrMapOvr>
    <a:masterClrMapping/>
  </p:clrMapOvr>
  <p:transition>
    <p:split orient="vert"/>
    <p:sndAc>
      <p:stSnd>
        <p:snd r:embed="rId2" name="CAMERA.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86000">
              <a:schemeClr val="accent1">
                <a:lumMod val="60000"/>
                <a:lumOff val="40000"/>
              </a:schemeClr>
            </a:gs>
            <a:gs pos="2000">
              <a:schemeClr val="tx1">
                <a:lumMod val="75000"/>
                <a:lumOff val="25000"/>
              </a:schemeClr>
            </a:gs>
            <a:gs pos="1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RAWLS: </a:t>
            </a:r>
            <a:r>
              <a:rPr lang="en-US" b="1" i="1" dirty="0">
                <a:solidFill>
                  <a:srgbClr val="FF0000"/>
                </a:solidFill>
              </a:rPr>
              <a:t>A Theory of Justice</a:t>
            </a:r>
          </a:p>
        </p:txBody>
      </p:sp>
      <p:sp>
        <p:nvSpPr>
          <p:cNvPr id="4" name="Text Placeholder 3"/>
          <p:cNvSpPr>
            <a:spLocks noGrp="1"/>
          </p:cNvSpPr>
          <p:nvPr>
            <p:ph type="body" sz="half" idx="2"/>
          </p:nvPr>
        </p:nvSpPr>
        <p:spPr>
          <a:xfrm>
            <a:off x="457200" y="1600200"/>
            <a:ext cx="8488363" cy="4800600"/>
          </a:xfrm>
        </p:spPr>
        <p:txBody>
          <a:bodyPr>
            <a:normAutofit lnSpcReduction="10000"/>
          </a:bodyPr>
          <a:lstStyle/>
          <a:p>
            <a:pPr marL="0" indent="0">
              <a:buNone/>
            </a:pPr>
            <a:r>
              <a:rPr lang="en-US" sz="1400" dirty="0"/>
              <a:t>In an enormously influential book called </a:t>
            </a:r>
            <a:r>
              <a:rPr lang="en-US" sz="1400" b="1" dirty="0"/>
              <a:t>A Theory of Justice </a:t>
            </a:r>
            <a:r>
              <a:rPr lang="en-US" sz="1400" dirty="0"/>
              <a:t>(1971), the philosopher John Rawls took a unique approach to the question of what makes a society just.</a:t>
            </a:r>
          </a:p>
          <a:p>
            <a:pPr marL="0" indent="0">
              <a:buNone/>
            </a:pPr>
            <a:endParaRPr lang="en-US" sz="1400" dirty="0"/>
          </a:p>
          <a:p>
            <a:pPr marL="0" indent="0">
              <a:buNone/>
            </a:pPr>
            <a:r>
              <a:rPr lang="en-US" sz="1400" dirty="0"/>
              <a:t>To begin with, he said, a just society is a fair society.  Justice equals </a:t>
            </a:r>
            <a:r>
              <a:rPr lang="en-US" sz="1600" b="1" dirty="0">
                <a:solidFill>
                  <a:srgbClr val="FF0000"/>
                </a:solidFill>
              </a:rPr>
              <a:t>FAIRNESS</a:t>
            </a:r>
            <a:r>
              <a:rPr lang="en-US" sz="1400" dirty="0"/>
              <a:t>.</a:t>
            </a:r>
          </a:p>
          <a:p>
            <a:pPr marL="0" indent="0">
              <a:buNone/>
            </a:pPr>
            <a:r>
              <a:rPr lang="en-US" sz="1400" dirty="0"/>
              <a:t>To determine what’s fair, Rawls argued, we need to think about society in a way that is unbiased by our own personal experience or situation (rich or poor, etc.).  To do so, we need to ask: If I were to design a society from scratch, and I didn’t know anything at all about the place I’d have in it (if I’d be a professor or bricklayer, male or female, black or white, for instance), then what kind of rules would I set up to make that society fair?  Rawls refers to this restriction as a ‘</a:t>
            </a:r>
            <a:r>
              <a:rPr lang="en-US" sz="1400" i="1" dirty="0"/>
              <a:t>veil of ignorance</a:t>
            </a:r>
            <a:r>
              <a:rPr lang="en-US" sz="1400" dirty="0"/>
              <a:t>’ and calls this starting point overall his “</a:t>
            </a:r>
            <a:r>
              <a:rPr lang="en-US" sz="1400" b="1" dirty="0">
                <a:solidFill>
                  <a:srgbClr val="FF0000"/>
                </a:solidFill>
              </a:rPr>
              <a:t>Original Position</a:t>
            </a:r>
            <a:r>
              <a:rPr lang="en-US" sz="1400" dirty="0"/>
              <a:t>.”</a:t>
            </a:r>
          </a:p>
          <a:p>
            <a:pPr marL="0" indent="0">
              <a:buNone/>
            </a:pPr>
            <a:r>
              <a:rPr lang="en-US" sz="1400" dirty="0"/>
              <a:t>Under these conditions we would not, Rawls claims, choose to be either </a:t>
            </a:r>
            <a:r>
              <a:rPr lang="en-US" sz="1400" i="1" dirty="0"/>
              <a:t>utilitarian</a:t>
            </a:r>
            <a:r>
              <a:rPr lang="en-US" sz="1400" dirty="0"/>
              <a:t> or </a:t>
            </a:r>
            <a:r>
              <a:rPr lang="en-US" sz="1400" i="1" dirty="0"/>
              <a:t>libertarian</a:t>
            </a:r>
            <a:r>
              <a:rPr lang="en-US" sz="1400" dirty="0"/>
              <a:t>.  In each of those cases there is a chance that I’ll be the one who ends up on the bottom of the heap (not part of the ‘greatest number’ or majority, or maybe be born with a skill society won’t pay $$ for).</a:t>
            </a:r>
          </a:p>
          <a:p>
            <a:pPr marL="0" indent="0">
              <a:buNone/>
            </a:pPr>
            <a:r>
              <a:rPr lang="en-US" sz="1400" dirty="0"/>
              <a:t>Instead, we would choose to build a just society on two basic principles Rawls describes:</a:t>
            </a:r>
          </a:p>
          <a:p>
            <a:pPr>
              <a:buAutoNum type="arabicParenR"/>
            </a:pPr>
            <a:r>
              <a:rPr lang="en-US" sz="1400" b="1" dirty="0">
                <a:solidFill>
                  <a:srgbClr val="FF0000"/>
                </a:solidFill>
              </a:rPr>
              <a:t>Equality Principle</a:t>
            </a:r>
            <a:r>
              <a:rPr lang="en-US" sz="1400" dirty="0"/>
              <a:t>: Everyone has the same basic liberties and protections, the same basic, equal rights;</a:t>
            </a:r>
          </a:p>
          <a:p>
            <a:pPr>
              <a:buAutoNum type="arabicParenR"/>
            </a:pPr>
            <a:r>
              <a:rPr lang="en-US" sz="1400" b="1" dirty="0">
                <a:solidFill>
                  <a:srgbClr val="FF0000"/>
                </a:solidFill>
              </a:rPr>
              <a:t>Difference Principle</a:t>
            </a:r>
            <a:r>
              <a:rPr lang="en-US" sz="1400" dirty="0"/>
              <a:t>:  When people are not or cannot be treated perfectly equally, this difference in treatment can be justified in one of two ways.  First, the advantage of any difference in treatment (like who gets more tax $$) should </a:t>
            </a:r>
            <a:r>
              <a:rPr lang="en-US" sz="1400" b="1" dirty="0"/>
              <a:t>go to the ones who are worse off </a:t>
            </a:r>
            <a:r>
              <a:rPr lang="en-US" sz="1400" dirty="0"/>
              <a:t>than average in society,  Second, you can give some people rights that others don’t have so long as they are in </a:t>
            </a:r>
            <a:r>
              <a:rPr lang="en-US" sz="1400" b="1" dirty="0"/>
              <a:t>positions that in principle anyone could work toward </a:t>
            </a:r>
            <a:r>
              <a:rPr lang="en-US" sz="1400" dirty="0"/>
              <a:t>and perhaps earn (like doctors can cut people up, but the sheriff's son shouldn’t get off from a speeding ticket just because he’s the sheriff’s son). </a:t>
            </a:r>
          </a:p>
          <a:p>
            <a:pPr marL="0" indent="0">
              <a:buNone/>
            </a:pPr>
            <a:endParaRPr lang="en-US" sz="1400" dirty="0"/>
          </a:p>
          <a:p>
            <a:pPr marL="0" indent="0">
              <a:buNone/>
            </a:pPr>
            <a:r>
              <a:rPr lang="en-US" sz="1400" dirty="0"/>
              <a:t>A FAIR society is one, in sum, that follows these basic rules.  </a:t>
            </a:r>
            <a:r>
              <a:rPr lang="en-US" sz="1400" b="1" i="1" dirty="0"/>
              <a:t>Given this, do you feel our society fair or not???</a:t>
            </a:r>
          </a:p>
        </p:txBody>
      </p:sp>
    </p:spTree>
    <p:extLst>
      <p:ext uri="{BB962C8B-B14F-4D97-AF65-F5344CB8AC3E}">
        <p14:creationId xmlns:p14="http://schemas.microsoft.com/office/powerpoint/2010/main" val="1364960299"/>
      </p:ext>
    </p:extLst>
  </p:cSld>
  <p:clrMapOvr>
    <a:masterClrMapping/>
  </p:clrMapOvr>
  <p:transition>
    <p:split orient="vert"/>
    <p:sndAc>
      <p:stSnd>
        <p:snd r:embed="rId2" name="CAMERA.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335963" cy="685800"/>
          </a:xfrm>
        </p:spPr>
        <p:txBody>
          <a:bodyPr>
            <a:normAutofit fontScale="90000"/>
          </a:bodyPr>
          <a:lstStyle/>
          <a:p>
            <a:r>
              <a:rPr lang="en-US" b="1" dirty="0" err="1">
                <a:solidFill>
                  <a:srgbClr val="C00000"/>
                </a:solidFill>
              </a:rPr>
              <a:t>Nozick</a:t>
            </a:r>
            <a:r>
              <a:rPr lang="en-US" b="1" dirty="0">
                <a:solidFill>
                  <a:srgbClr val="C00000"/>
                </a:solidFill>
              </a:rPr>
              <a:t>: </a:t>
            </a:r>
            <a:r>
              <a:rPr lang="en-US" b="1" i="1" dirty="0">
                <a:solidFill>
                  <a:srgbClr val="C00000"/>
                </a:solidFill>
              </a:rPr>
              <a:t>A Libertarian Approach</a:t>
            </a:r>
          </a:p>
        </p:txBody>
      </p:sp>
      <p:sp>
        <p:nvSpPr>
          <p:cNvPr id="4" name="Text Placeholder 3"/>
          <p:cNvSpPr>
            <a:spLocks noGrp="1"/>
          </p:cNvSpPr>
          <p:nvPr>
            <p:ph type="body" sz="half" idx="2"/>
          </p:nvPr>
        </p:nvSpPr>
        <p:spPr>
          <a:xfrm>
            <a:off x="457200" y="1295400"/>
            <a:ext cx="8488363" cy="5105400"/>
          </a:xfrm>
        </p:spPr>
        <p:txBody>
          <a:bodyPr>
            <a:normAutofit lnSpcReduction="10000"/>
          </a:bodyPr>
          <a:lstStyle/>
          <a:p>
            <a:pPr marL="0" indent="0">
              <a:buNone/>
            </a:pPr>
            <a:r>
              <a:rPr lang="en-US" sz="1400" b="1" dirty="0"/>
              <a:t>Robert </a:t>
            </a:r>
            <a:r>
              <a:rPr lang="en-US" sz="1400" b="1" dirty="0" err="1"/>
              <a:t>Nozick</a:t>
            </a:r>
            <a:r>
              <a:rPr lang="en-US" sz="1400" b="1" dirty="0"/>
              <a:t> </a:t>
            </a:r>
            <a:r>
              <a:rPr lang="en-US" sz="1400" dirty="0"/>
              <a:t>is one of John </a:t>
            </a:r>
            <a:r>
              <a:rPr lang="en-US" sz="1400" dirty="0" err="1"/>
              <a:t>Rawl’s</a:t>
            </a:r>
            <a:r>
              <a:rPr lang="en-US" sz="1400" dirty="0"/>
              <a:t> primary </a:t>
            </a:r>
            <a:r>
              <a:rPr lang="en-US" sz="1400" dirty="0" smtClean="0"/>
              <a:t>critics and his philosophy offers a good example of a libertarian approach to justice.</a:t>
            </a:r>
          </a:p>
          <a:p>
            <a:pPr marL="0" indent="0">
              <a:buNone/>
            </a:pPr>
            <a:r>
              <a:rPr lang="en-US" sz="1400" dirty="0" smtClean="0"/>
              <a:t>In his 1974 book </a:t>
            </a:r>
            <a:r>
              <a:rPr lang="en-US" sz="1400" i="1" dirty="0"/>
              <a:t>Anarchy, State and Utopia</a:t>
            </a:r>
            <a:r>
              <a:rPr lang="en-US" sz="1400" dirty="0"/>
              <a:t>, he presented a libertarian view of distributive justice that was primarily concerned with the distribution of property.  Justice depends on how people got their property and what they willingly choose to do with it. </a:t>
            </a:r>
          </a:p>
          <a:p>
            <a:pPr marL="0" indent="0">
              <a:buNone/>
            </a:pPr>
            <a:r>
              <a:rPr lang="en-US" sz="1400" dirty="0"/>
              <a:t>His approach involves three ideas:</a:t>
            </a:r>
          </a:p>
          <a:p>
            <a:pPr lvl="0"/>
            <a:r>
              <a:rPr lang="en-US" sz="1400" dirty="0"/>
              <a:t>Justice in acquisition: how you first acquire property rights over something that has not previously been owned</a:t>
            </a:r>
          </a:p>
          <a:p>
            <a:pPr lvl="0"/>
            <a:r>
              <a:rPr lang="en-US" sz="1400" dirty="0"/>
              <a:t>Justice in transfer: how you acquire property rights over something that has been transferred (e.g. by gift or exchange) to you by someone else;</a:t>
            </a:r>
          </a:p>
          <a:p>
            <a:pPr lvl="0"/>
            <a:r>
              <a:rPr lang="en-US" sz="1400" dirty="0"/>
              <a:t>Rectification of injustice: how to restore something to its rightful owner, in case of injustice in either acquisition or transfer.</a:t>
            </a:r>
          </a:p>
          <a:p>
            <a:pPr marL="0" indent="0">
              <a:buNone/>
            </a:pPr>
            <a:r>
              <a:rPr lang="en-US" sz="1400" dirty="0" err="1"/>
              <a:t>Nozick</a:t>
            </a:r>
            <a:r>
              <a:rPr lang="en-US" sz="1400" dirty="0"/>
              <a:t> claims that whether a distribution is just or not depends entirely on </a:t>
            </a:r>
            <a:r>
              <a:rPr lang="en-US" sz="1400" i="1" dirty="0"/>
              <a:t>how it came about</a:t>
            </a:r>
            <a:r>
              <a:rPr lang="en-US" sz="1400" dirty="0"/>
              <a:t>. By contrast, justice according to </a:t>
            </a:r>
            <a:r>
              <a:rPr lang="en-US" sz="1400" dirty="0" smtClean="0"/>
              <a:t>theories of equality</a:t>
            </a:r>
            <a:r>
              <a:rPr lang="en-US" sz="1400" dirty="0"/>
              <a:t>, greatest happiness, or Rawls’ principles depends entirely on the ‘pattern’ of distribution </a:t>
            </a:r>
            <a:r>
              <a:rPr lang="en-US" sz="1400" dirty="0" smtClean="0"/>
              <a:t>of social goods.  By </a:t>
            </a:r>
            <a:r>
              <a:rPr lang="en-US" sz="1400" dirty="0" err="1" smtClean="0"/>
              <a:t>Nozick’s</a:t>
            </a:r>
            <a:r>
              <a:rPr lang="en-US" sz="1400" dirty="0" smtClean="0"/>
              <a:t> </a:t>
            </a:r>
            <a:r>
              <a:rPr lang="en-US" sz="1400" dirty="0"/>
              <a:t>view, the government imposing such a pattern (like ‘we will all have equal shares’) on individuals is a </a:t>
            </a:r>
            <a:r>
              <a:rPr lang="en-US" sz="1400" i="1" dirty="0"/>
              <a:t>violation</a:t>
            </a:r>
            <a:r>
              <a:rPr lang="en-US" sz="1400" dirty="0"/>
              <a:t> of their basic rights... </a:t>
            </a:r>
            <a:r>
              <a:rPr lang="en-US" sz="1400" dirty="0" smtClean="0"/>
              <a:t>It is unjustly </a:t>
            </a:r>
            <a:r>
              <a:rPr lang="en-US" sz="1400" dirty="0"/>
              <a:t>taking from some and giving to others.</a:t>
            </a:r>
          </a:p>
          <a:p>
            <a:pPr marL="0" indent="0">
              <a:buNone/>
            </a:pPr>
            <a:r>
              <a:rPr lang="en-US" sz="1400" dirty="0"/>
              <a:t>Justice, </a:t>
            </a:r>
            <a:r>
              <a:rPr lang="en-US" sz="1400" dirty="0" err="1"/>
              <a:t>Nozick</a:t>
            </a:r>
            <a:r>
              <a:rPr lang="en-US" sz="1400" dirty="0"/>
              <a:t> argues, is instead </a:t>
            </a:r>
            <a:r>
              <a:rPr lang="en-US" sz="1400" b="1" dirty="0"/>
              <a:t>about respecting people’s rights</a:t>
            </a:r>
            <a:r>
              <a:rPr lang="en-US" sz="1400" dirty="0"/>
              <a:t>, in particular, their rights to property and their rights to self-ownership. We must allow people the freedom to decide what they want to do with what they own. </a:t>
            </a:r>
          </a:p>
          <a:p>
            <a:pPr marL="0" indent="0">
              <a:buNone/>
            </a:pPr>
            <a:r>
              <a:rPr lang="en-US" sz="1400" dirty="0" smtClean="0"/>
              <a:t>This might sound common sense to many of you, but </a:t>
            </a:r>
            <a:r>
              <a:rPr lang="en-US" sz="1400" dirty="0" err="1" smtClean="0"/>
              <a:t>Nozick’s</a:t>
            </a:r>
            <a:r>
              <a:rPr lang="en-US" sz="1400" dirty="0" smtClean="0"/>
              <a:t> </a:t>
            </a:r>
            <a:r>
              <a:rPr lang="en-US" sz="1400" dirty="0"/>
              <a:t>theory is </a:t>
            </a:r>
            <a:r>
              <a:rPr lang="en-US" sz="1400" dirty="0" smtClean="0"/>
              <a:t>actually very controversial.  Among other things, it </a:t>
            </a:r>
            <a:r>
              <a:rPr lang="en-US" sz="1400" dirty="0"/>
              <a:t>could justify </a:t>
            </a:r>
            <a:r>
              <a:rPr lang="en-US" sz="1400" i="1" dirty="0"/>
              <a:t>very </a:t>
            </a:r>
            <a:r>
              <a:rPr lang="en-US" sz="1400" dirty="0"/>
              <a:t>unequal distributions of wealth. Some may be very rich, some very poor. This may not respect what people </a:t>
            </a:r>
            <a:r>
              <a:rPr lang="en-US" sz="1400" i="1" dirty="0"/>
              <a:t>deserve</a:t>
            </a:r>
            <a:r>
              <a:rPr lang="en-US" sz="1400" dirty="0"/>
              <a:t>, nor what they </a:t>
            </a:r>
            <a:r>
              <a:rPr lang="en-US" sz="1400" i="1" dirty="0"/>
              <a:t>need</a:t>
            </a:r>
            <a:r>
              <a:rPr lang="en-US" sz="1400" dirty="0"/>
              <a:t>, nor give any kind of priority to people who are worse off, but rather reflect solely what kind of deals people can make with what they own in the free market. If the market freely pays one $1000000000, and another $6.75/</a:t>
            </a:r>
            <a:r>
              <a:rPr lang="en-US" sz="1400" dirty="0" err="1"/>
              <a:t>hr</a:t>
            </a:r>
            <a:r>
              <a:rPr lang="en-US" sz="1400" dirty="0"/>
              <a:t>, so be it.</a:t>
            </a:r>
            <a:endParaRPr lang="en-US" sz="1400" b="1" i="1" dirty="0"/>
          </a:p>
        </p:txBody>
      </p:sp>
    </p:spTree>
    <p:extLst>
      <p:ext uri="{BB962C8B-B14F-4D97-AF65-F5344CB8AC3E}">
        <p14:creationId xmlns:p14="http://schemas.microsoft.com/office/powerpoint/2010/main" val="1511258705"/>
      </p:ext>
    </p:extLst>
  </p:cSld>
  <p:clrMapOvr>
    <a:masterClrMapping/>
  </p:clrMapOvr>
  <p:transition>
    <p:split orient="vert"/>
    <p:sndAc>
      <p:stSnd>
        <p:snd r:embed="rId2" name="CAMERA.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412163" cy="914400"/>
          </a:xfrm>
        </p:spPr>
        <p:txBody>
          <a:bodyPr>
            <a:normAutofit/>
          </a:bodyPr>
          <a:lstStyle/>
          <a:p>
            <a:r>
              <a:rPr lang="en-US" b="1" dirty="0">
                <a:solidFill>
                  <a:srgbClr val="C00000"/>
                </a:solidFill>
              </a:rPr>
              <a:t>Peter </a:t>
            </a:r>
            <a:r>
              <a:rPr lang="en-US" b="1" dirty="0" smtClean="0">
                <a:solidFill>
                  <a:srgbClr val="C00000"/>
                </a:solidFill>
              </a:rPr>
              <a:t>Singer’s </a:t>
            </a:r>
            <a:r>
              <a:rPr lang="en-US" b="1" dirty="0">
                <a:solidFill>
                  <a:srgbClr val="C00000"/>
                </a:solidFill>
              </a:rPr>
              <a:t>Utilitarian Response</a:t>
            </a:r>
            <a:endParaRPr lang="en-US" b="1" i="1" dirty="0">
              <a:solidFill>
                <a:srgbClr val="C00000"/>
              </a:solidFill>
            </a:endParaRPr>
          </a:p>
        </p:txBody>
      </p:sp>
      <p:sp>
        <p:nvSpPr>
          <p:cNvPr id="4" name="Text Placeholder 3"/>
          <p:cNvSpPr>
            <a:spLocks noGrp="1"/>
          </p:cNvSpPr>
          <p:nvPr>
            <p:ph type="body" sz="half" idx="2"/>
          </p:nvPr>
        </p:nvSpPr>
        <p:spPr>
          <a:xfrm>
            <a:off x="457200" y="1371600"/>
            <a:ext cx="8488363" cy="5029200"/>
          </a:xfrm>
        </p:spPr>
        <p:txBody>
          <a:bodyPr>
            <a:normAutofit fontScale="92500" lnSpcReduction="10000"/>
          </a:bodyPr>
          <a:lstStyle/>
          <a:p>
            <a:pPr marL="0" indent="0">
              <a:buNone/>
            </a:pPr>
            <a:r>
              <a:rPr lang="en-US" sz="1400" dirty="0" smtClean="0"/>
              <a:t>As we covered earlier, </a:t>
            </a:r>
            <a:r>
              <a:rPr lang="en-US" sz="1400" b="1" dirty="0" smtClean="0"/>
              <a:t>Peter </a:t>
            </a:r>
            <a:r>
              <a:rPr lang="en-US" sz="1400" b="1" dirty="0"/>
              <a:t>Singer </a:t>
            </a:r>
            <a:r>
              <a:rPr lang="en-US" sz="1400" dirty="0"/>
              <a:t>is one of the most famous, and controversial, philosophers living today.  He is a strong proponent of animal rights and a staunch critic of the modern, consumer culture enjoyed by many in the developed world. He bases his views in his own particular version of utilitarianism (see John Stuart Mill), i.e., the view that morally we are obligated to do what produces the most happiness for the most number possible. </a:t>
            </a:r>
          </a:p>
          <a:p>
            <a:pPr marL="0" indent="0">
              <a:buNone/>
            </a:pPr>
            <a:r>
              <a:rPr lang="en-US" sz="1400" dirty="0"/>
              <a:t>In his landmark essay “Famine, Affluence, and Morality,” Singer applied his views to the case of how wealthy nations like our own responded to a terrible famine that occurred in Bangladesh in the early 1970s. He found the response of these nations and their people wanting.  While what seemed like a lot of money was given, he noted that it was a fraction of a fraction (less than a cup of coffee for the average person) of what could have been done.</a:t>
            </a:r>
          </a:p>
          <a:p>
            <a:pPr marL="0" indent="0">
              <a:buNone/>
            </a:pPr>
            <a:r>
              <a:rPr lang="en-US" sz="1400" dirty="0"/>
              <a:t>So Singer then set out to answer the question of what we morally owe to others who are worse off than ourselves. His response involved several principles:</a:t>
            </a:r>
          </a:p>
          <a:p>
            <a:pPr lvl="0"/>
            <a:r>
              <a:rPr lang="en-US" sz="1400" b="1" dirty="0"/>
              <a:t>Main Idea</a:t>
            </a:r>
            <a:r>
              <a:rPr lang="en-US" sz="1400" dirty="0"/>
              <a:t>: If you can help to stop suffering without causing equal suffering in return, then morally we must do so (Singer defended this with a famous example of a child drowning in a lake… so long as you are not going to drown yourself, you must help)</a:t>
            </a:r>
          </a:p>
          <a:p>
            <a:pPr lvl="0"/>
            <a:r>
              <a:rPr lang="en-US" sz="1400" dirty="0"/>
              <a:t>How far away someone is, or that others are not helping, is no excuse not to act;</a:t>
            </a:r>
          </a:p>
          <a:p>
            <a:pPr lvl="0"/>
            <a:r>
              <a:rPr lang="en-US" sz="1400" dirty="0"/>
              <a:t>The way we think of ‘charity’ is wrong.  Charity isn’t about doing something extra nice.  Rather, if you have resources that you are not using, then it is a moral obligation to use your resources to help end suffering when you see it. NOT to do so makes you complicit in that suffering.</a:t>
            </a:r>
          </a:p>
          <a:p>
            <a:pPr marL="0" indent="0">
              <a:buNone/>
            </a:pPr>
            <a:r>
              <a:rPr lang="en-US" sz="1400" dirty="0"/>
              <a:t>Considering that the cost of a large Starbuck’s latte could keep a child from starving somewhere, you can see where this is going… most of us drink the coffee and don’t take the time to find ways to help the child, or we step over the homeless person as we go into the store.  What this means, Singer implies, is that most of us in developed societies would rather feed our entirely unnecessary desires, than help to end the suffering of others.  And, too often, when we do help, it is too often simply to assuage our guilt and make us feel as if we are ‘good’ (think of the little charity bracelets many wear). </a:t>
            </a:r>
          </a:p>
          <a:p>
            <a:pPr marL="0" indent="0">
              <a:buNone/>
            </a:pPr>
            <a:r>
              <a:rPr lang="en-US" sz="1400" b="1" i="1" dirty="0"/>
              <a:t>Singer’s charge is tough, and it has some bite, but it is worth thinking about even in our own society, given the vast differences in economic equality we see today.</a:t>
            </a:r>
          </a:p>
        </p:txBody>
      </p:sp>
    </p:spTree>
    <p:extLst>
      <p:ext uri="{BB962C8B-B14F-4D97-AF65-F5344CB8AC3E}">
        <p14:creationId xmlns:p14="http://schemas.microsoft.com/office/powerpoint/2010/main" val="3098706110"/>
      </p:ext>
    </p:extLst>
  </p:cSld>
  <p:clrMapOvr>
    <a:masterClrMapping/>
  </p:clrMapOvr>
  <p:transition>
    <p:split orient="vert"/>
    <p:sndAc>
      <p:stSnd>
        <p:snd r:embed="rId2" name="CAMERA.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86000">
              <a:schemeClr val="accent1">
                <a:lumMod val="60000"/>
                <a:lumOff val="40000"/>
              </a:schemeClr>
            </a:gs>
            <a:gs pos="1000">
              <a:schemeClr val="tx1">
                <a:lumMod val="75000"/>
                <a:lumOff val="25000"/>
              </a:schemeClr>
            </a:gs>
            <a:gs pos="16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412163" cy="914400"/>
          </a:xfrm>
        </p:spPr>
        <p:txBody>
          <a:bodyPr/>
          <a:lstStyle/>
          <a:p>
            <a:r>
              <a:rPr lang="en-US" b="1" dirty="0">
                <a:solidFill>
                  <a:srgbClr val="C00000"/>
                </a:solidFill>
              </a:rPr>
              <a:t>JUSTICE in War</a:t>
            </a:r>
          </a:p>
        </p:txBody>
      </p:sp>
      <p:sp>
        <p:nvSpPr>
          <p:cNvPr id="4" name="Text Placeholder 3"/>
          <p:cNvSpPr>
            <a:spLocks noGrp="1"/>
          </p:cNvSpPr>
          <p:nvPr>
            <p:ph type="body" sz="half" idx="2"/>
          </p:nvPr>
        </p:nvSpPr>
        <p:spPr>
          <a:xfrm>
            <a:off x="508840" y="1897797"/>
            <a:ext cx="8488363" cy="845403"/>
          </a:xfrm>
        </p:spPr>
        <p:txBody>
          <a:bodyPr>
            <a:normAutofit lnSpcReduction="10000"/>
          </a:bodyPr>
          <a:lstStyle/>
          <a:p>
            <a:pPr marL="0" indent="0">
              <a:buNone/>
            </a:pPr>
            <a:r>
              <a:rPr lang="en-US" sz="1900" b="1" dirty="0"/>
              <a:t>Just War Theory</a:t>
            </a:r>
            <a:endParaRPr lang="en-US" sz="1900" dirty="0"/>
          </a:p>
          <a:p>
            <a:pPr marL="0" indent="0">
              <a:buNone/>
            </a:pPr>
            <a:r>
              <a:rPr lang="en-US" sz="1100" dirty="0"/>
              <a:t>First suggested by St. Augustine in the 4</a:t>
            </a:r>
            <a:r>
              <a:rPr lang="en-US" sz="1100" baseline="30000" dirty="0"/>
              <a:t>th</a:t>
            </a:r>
            <a:r>
              <a:rPr lang="en-US" sz="1100" dirty="0"/>
              <a:t> Century, and </a:t>
            </a:r>
            <a:r>
              <a:rPr lang="en-US" sz="1100" dirty="0" smtClean="0"/>
              <a:t>later developed </a:t>
            </a:r>
            <a:r>
              <a:rPr lang="en-US" sz="1100" dirty="0"/>
              <a:t>during the time of the Crusades, Just War Theory tries to say when it is just</a:t>
            </a:r>
            <a:r>
              <a:rPr lang="en-US" sz="1100" b="1" dirty="0"/>
              <a:t> to go to war</a:t>
            </a:r>
            <a:r>
              <a:rPr lang="en-US" sz="1100" dirty="0"/>
              <a:t> and also what you can justifiably</a:t>
            </a:r>
            <a:r>
              <a:rPr lang="en-US" sz="1100" b="1" dirty="0"/>
              <a:t> do while at war</a:t>
            </a:r>
            <a:r>
              <a:rPr lang="en-US" sz="1100" dirty="0"/>
              <a:t>.  It does so by outlining two basic conditions, referred to as </a:t>
            </a:r>
            <a:r>
              <a:rPr lang="en-US" sz="1100" b="1" dirty="0"/>
              <a:t>Jus ad Bellum </a:t>
            </a:r>
            <a:r>
              <a:rPr lang="en-US" sz="1100" dirty="0"/>
              <a:t>and </a:t>
            </a:r>
            <a:r>
              <a:rPr lang="en-US" sz="1100" b="1" dirty="0"/>
              <a:t>Jus in Bello</a:t>
            </a:r>
            <a:r>
              <a:rPr lang="en-US" sz="1100" dirty="0"/>
              <a:t>.  The respective parts of each are as follows:</a:t>
            </a:r>
          </a:p>
        </p:txBody>
      </p:sp>
      <p:sp>
        <p:nvSpPr>
          <p:cNvPr id="5" name="TextBox 4"/>
          <p:cNvSpPr txBox="1"/>
          <p:nvPr/>
        </p:nvSpPr>
        <p:spPr>
          <a:xfrm>
            <a:off x="508840" y="1066800"/>
            <a:ext cx="8229600" cy="830997"/>
          </a:xfrm>
          <a:prstGeom prst="rect">
            <a:avLst/>
          </a:prstGeom>
          <a:noFill/>
        </p:spPr>
        <p:txBody>
          <a:bodyPr wrap="square" rtlCol="0">
            <a:spAutoFit/>
          </a:bodyPr>
          <a:lstStyle/>
          <a:p>
            <a:r>
              <a:rPr lang="en-US" sz="1200" dirty="0"/>
              <a:t>It might surprise you to associate the concepts of ‘ethics’ and ‘war’ but there is actually a very long tradition – going back to the middle ages – that attempts to define what is and is not JUST in the conduct of war.  Since we in our country have been engaged in wars for over a decade now, and our nation spends more on arms than the next </a:t>
            </a:r>
            <a:r>
              <a:rPr lang="en-US" sz="1200" dirty="0" smtClean="0"/>
              <a:t>14</a:t>
            </a:r>
            <a:r>
              <a:rPr lang="en-US" sz="1200" dirty="0" smtClean="0"/>
              <a:t> or so countries </a:t>
            </a:r>
            <a:r>
              <a:rPr lang="en-US" sz="1200" dirty="0"/>
              <a:t>in the world COMBINED, it is worthwhile to have a (</a:t>
            </a:r>
            <a:r>
              <a:rPr lang="en-US" sz="1200" i="1" dirty="0"/>
              <a:t>very</a:t>
            </a:r>
            <a:r>
              <a:rPr lang="en-US" sz="1200" dirty="0"/>
              <a:t>) brief introduction to this interesting topic.</a:t>
            </a:r>
          </a:p>
        </p:txBody>
      </p:sp>
      <p:sp>
        <p:nvSpPr>
          <p:cNvPr id="9" name="TextBox 8"/>
          <p:cNvSpPr txBox="1"/>
          <p:nvPr/>
        </p:nvSpPr>
        <p:spPr>
          <a:xfrm>
            <a:off x="533400" y="2773131"/>
            <a:ext cx="4724400" cy="3970318"/>
          </a:xfrm>
          <a:prstGeom prst="rect">
            <a:avLst/>
          </a:prstGeom>
          <a:noFill/>
        </p:spPr>
        <p:txBody>
          <a:bodyPr wrap="square" rtlCol="0">
            <a:spAutoFit/>
          </a:bodyPr>
          <a:lstStyle/>
          <a:p>
            <a:r>
              <a:rPr lang="en-US" sz="1200" b="1" dirty="0">
                <a:solidFill>
                  <a:srgbClr val="FF0000"/>
                </a:solidFill>
              </a:rPr>
              <a:t>Jus ad Bellum</a:t>
            </a:r>
            <a:r>
              <a:rPr lang="en-US" sz="1200" dirty="0">
                <a:solidFill>
                  <a:srgbClr val="FF0000"/>
                </a:solidFill>
              </a:rPr>
              <a:t> </a:t>
            </a:r>
            <a:r>
              <a:rPr lang="en-US" sz="1200" dirty="0"/>
              <a:t>(when to go to war)</a:t>
            </a:r>
          </a:p>
          <a:p>
            <a:r>
              <a:rPr lang="en-US" sz="1200" dirty="0"/>
              <a:t>-- have </a:t>
            </a:r>
            <a:r>
              <a:rPr lang="en-US" sz="1200" b="1" i="1" dirty="0"/>
              <a:t>just cause </a:t>
            </a:r>
          </a:p>
          <a:p>
            <a:r>
              <a:rPr lang="en-US" sz="1200" i="1" dirty="0"/>
              <a:t> Wars cannot be started unless there is a justifiable cause. The most justifiable cause is self-defense. Starting a war to gain profit would be an example of an unjust cause.</a:t>
            </a:r>
            <a:endParaRPr lang="en-US" sz="1200" dirty="0"/>
          </a:p>
          <a:p>
            <a:r>
              <a:rPr lang="en-US" sz="1200" i="1" dirty="0"/>
              <a:t>-- </a:t>
            </a:r>
            <a:r>
              <a:rPr lang="en-US" sz="1200" dirty="0"/>
              <a:t>be the </a:t>
            </a:r>
            <a:r>
              <a:rPr lang="en-US" sz="1200" b="1" i="1" dirty="0"/>
              <a:t>last resort</a:t>
            </a:r>
          </a:p>
          <a:p>
            <a:r>
              <a:rPr lang="en-US" sz="1200" i="1" dirty="0"/>
              <a:t>A nation must try all other options before going to war. Today the United Nations, through declarations, sanctions, etc., provides an array of options designed to forestall war whenever possible.</a:t>
            </a:r>
          </a:p>
          <a:p>
            <a:r>
              <a:rPr lang="en-US" sz="1200" i="1" dirty="0"/>
              <a:t>-- </a:t>
            </a:r>
            <a:r>
              <a:rPr lang="en-US" sz="1200" dirty="0"/>
              <a:t>be declared by </a:t>
            </a:r>
            <a:r>
              <a:rPr lang="en-US" sz="1200" b="1" i="1" dirty="0"/>
              <a:t>proper authority</a:t>
            </a:r>
          </a:p>
          <a:p>
            <a:r>
              <a:rPr lang="en-US" sz="1200" i="1" dirty="0"/>
              <a:t>Wars must be declared by sovereign nations. Citizens don’t declare war, neither do states (Texas </a:t>
            </a:r>
            <a:r>
              <a:rPr lang="en-US" sz="1200" i="1" dirty="0" err="1"/>
              <a:t>vs</a:t>
            </a:r>
            <a:r>
              <a:rPr lang="en-US" sz="1200" i="1" dirty="0"/>
              <a:t> New York), etc.. (Q: Who is US declares war?)</a:t>
            </a:r>
          </a:p>
          <a:p>
            <a:r>
              <a:rPr lang="en-US" sz="1200" i="1" dirty="0"/>
              <a:t>-- </a:t>
            </a:r>
            <a:r>
              <a:rPr lang="en-US" sz="1200" dirty="0"/>
              <a:t>have the </a:t>
            </a:r>
            <a:r>
              <a:rPr lang="en-US" sz="1200" b="1" dirty="0"/>
              <a:t>r</a:t>
            </a:r>
            <a:r>
              <a:rPr lang="en-US" sz="1200" b="1" i="1" dirty="0"/>
              <a:t>ight intention</a:t>
            </a:r>
          </a:p>
          <a:p>
            <a:r>
              <a:rPr lang="en-US" sz="1200" i="1" dirty="0"/>
              <a:t>The ‘right intent’ means having the aim of correcting a wrong, restoring greater peace, ending aggression, etc.</a:t>
            </a:r>
          </a:p>
          <a:p>
            <a:r>
              <a:rPr lang="en-US" sz="1200" i="1" dirty="0"/>
              <a:t>-- </a:t>
            </a:r>
            <a:r>
              <a:rPr lang="en-US" sz="1200" dirty="0"/>
              <a:t>have a </a:t>
            </a:r>
            <a:r>
              <a:rPr lang="en-US" sz="1200" b="1" i="1" dirty="0"/>
              <a:t>reasonable chance of success</a:t>
            </a:r>
          </a:p>
          <a:p>
            <a:r>
              <a:rPr lang="en-US" sz="1200" i="1" dirty="0"/>
              <a:t>You can’t justly declare war if all you will do is get your people killed.</a:t>
            </a:r>
          </a:p>
          <a:p>
            <a:r>
              <a:rPr lang="en-US" sz="1200" i="1" dirty="0"/>
              <a:t>-- be </a:t>
            </a:r>
            <a:r>
              <a:rPr lang="en-US" sz="1200" b="1" i="1" dirty="0"/>
              <a:t>proportionally good</a:t>
            </a:r>
          </a:p>
          <a:p>
            <a:r>
              <a:rPr lang="en-US" sz="1200" i="1" dirty="0"/>
              <a:t>Overall good produced by the outcome of the war must outweigh the harm caused by engaging in it in the first place.</a:t>
            </a:r>
          </a:p>
          <a:p>
            <a:endParaRPr lang="en-US" sz="1200" i="1" dirty="0"/>
          </a:p>
        </p:txBody>
      </p:sp>
      <p:sp>
        <p:nvSpPr>
          <p:cNvPr id="10" name="TextBox 9"/>
          <p:cNvSpPr txBox="1"/>
          <p:nvPr/>
        </p:nvSpPr>
        <p:spPr>
          <a:xfrm>
            <a:off x="5622427" y="2773131"/>
            <a:ext cx="3124200" cy="3046988"/>
          </a:xfrm>
          <a:prstGeom prst="rect">
            <a:avLst/>
          </a:prstGeom>
          <a:noFill/>
        </p:spPr>
        <p:txBody>
          <a:bodyPr wrap="square" rtlCol="0">
            <a:spAutoFit/>
          </a:bodyPr>
          <a:lstStyle/>
          <a:p>
            <a:r>
              <a:rPr lang="en-US" sz="1200" b="1" dirty="0">
                <a:solidFill>
                  <a:srgbClr val="FF0000"/>
                </a:solidFill>
              </a:rPr>
              <a:t>Jus in Bello</a:t>
            </a:r>
            <a:r>
              <a:rPr lang="en-US" sz="1200" dirty="0">
                <a:solidFill>
                  <a:srgbClr val="FF0000"/>
                </a:solidFill>
              </a:rPr>
              <a:t> </a:t>
            </a:r>
            <a:r>
              <a:rPr lang="en-US" sz="1200" dirty="0"/>
              <a:t>(what you can do in war)</a:t>
            </a:r>
          </a:p>
          <a:p>
            <a:r>
              <a:rPr lang="en-US" sz="1200" i="1" dirty="0"/>
              <a:t>The principles governing action while at war are designed to govern the conduct of soldiers and commanders when planning and carrying out warfare.  Given the conditions of modern war, these items are often hotly debated.</a:t>
            </a:r>
          </a:p>
          <a:p>
            <a:endParaRPr lang="en-US" sz="1200" i="1" dirty="0"/>
          </a:p>
          <a:p>
            <a:r>
              <a:rPr lang="en-US" sz="1200" i="1" dirty="0"/>
              <a:t>-- </a:t>
            </a:r>
            <a:r>
              <a:rPr lang="en-US" sz="1200" b="1" i="1" dirty="0"/>
              <a:t>Discrimination </a:t>
            </a:r>
          </a:p>
          <a:p>
            <a:r>
              <a:rPr lang="en-US" sz="1200" i="1" dirty="0"/>
              <a:t>You need to distinguish military from civilian targets… in a just war you cannot deliberately kill civilians.</a:t>
            </a:r>
          </a:p>
          <a:p>
            <a:endParaRPr lang="en-US" sz="1200" dirty="0"/>
          </a:p>
          <a:p>
            <a:r>
              <a:rPr lang="en-US" sz="1200" i="1" dirty="0"/>
              <a:t>-- </a:t>
            </a:r>
            <a:r>
              <a:rPr lang="en-US" sz="1200" b="1" i="1" dirty="0"/>
              <a:t>Proportionality </a:t>
            </a:r>
          </a:p>
          <a:p>
            <a:r>
              <a:rPr lang="en-US" sz="1200" i="1" dirty="0"/>
              <a:t>No more force than necessary should be used to achieve an objective… you cannot justly nuke a city to get one terrorist.</a:t>
            </a:r>
            <a:endParaRPr lang="en-US" sz="1200" dirty="0"/>
          </a:p>
        </p:txBody>
      </p:sp>
    </p:spTree>
    <p:extLst>
      <p:ext uri="{BB962C8B-B14F-4D97-AF65-F5344CB8AC3E}">
        <p14:creationId xmlns:p14="http://schemas.microsoft.com/office/powerpoint/2010/main" val="1583146492"/>
      </p:ext>
    </p:extLst>
  </p:cSld>
  <p:clrMapOvr>
    <a:masterClrMapping/>
  </p:clrMapOvr>
  <p:transition>
    <p:split orient="vert"/>
    <p:sndAc>
      <p:stSnd>
        <p:snd r:embed="rId2" name="CAMERA.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2000">
              <a:schemeClr val="tx1">
                <a:lumMod val="6000"/>
                <a:lumOff val="94000"/>
              </a:schemeClr>
            </a:gs>
            <a:gs pos="92000">
              <a:schemeClr val="tx1">
                <a:lumMod val="50000"/>
                <a:lumOff val="50000"/>
              </a:schemeClr>
            </a:gs>
            <a:gs pos="43000">
              <a:schemeClr val="tx1">
                <a:lumMod val="50000"/>
                <a:lumOff val="50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Contemporary Ethics: A Tension</a:t>
            </a:r>
          </a:p>
        </p:txBody>
      </p:sp>
      <p:sp>
        <p:nvSpPr>
          <p:cNvPr id="3" name="Content Placeholder 2"/>
          <p:cNvSpPr>
            <a:spLocks noGrp="1"/>
          </p:cNvSpPr>
          <p:nvPr>
            <p:ph idx="1"/>
          </p:nvPr>
        </p:nvSpPr>
        <p:spPr/>
        <p:txBody>
          <a:bodyPr>
            <a:normAutofit/>
          </a:bodyPr>
          <a:lstStyle/>
          <a:p>
            <a:pPr marL="0" indent="0">
              <a:buNone/>
            </a:pPr>
            <a:r>
              <a:rPr lang="en-US" sz="1400" dirty="0"/>
              <a:t>The ideas of Justice and Rights form the core of contemporary debates in ethics.  Issues as wide ranging as those of ‘gun control’ (my right to bear arms verses society’s interest in safeguarding), ‘health care’ (my ‘right’ not to be forced into a system of care verses the needs of the many for affordable treatment), ‘poverty’ (the ‘right’ to keep what you earn verses the legitimate claims of others for tax dollars to support education, social services, etc.), and – to a significant extent – the entire ill-thought debate between ‘conservatives’ and ‘liberals’  in the political sphere show the competing claims of rights and justice at work.</a:t>
            </a:r>
          </a:p>
          <a:p>
            <a:pPr marL="0" indent="0">
              <a:buNone/>
            </a:pPr>
            <a:endParaRPr lang="en-US" sz="1400" dirty="0"/>
          </a:p>
          <a:p>
            <a:pPr marL="0" indent="0">
              <a:buNone/>
            </a:pPr>
            <a:r>
              <a:rPr lang="en-US" sz="1400" dirty="0"/>
              <a:t>That we are faced with these competing notions today is a direct result of the fact that in contemporary times we live as heirs to the great, also competing, moral theories of modernity: </a:t>
            </a:r>
            <a:r>
              <a:rPr lang="en-US" sz="1400" i="1" dirty="0"/>
              <a:t>Utilitarianism</a:t>
            </a:r>
            <a:r>
              <a:rPr lang="en-US" sz="1400" dirty="0"/>
              <a:t> and </a:t>
            </a:r>
            <a:r>
              <a:rPr lang="en-US" sz="1400" i="1" dirty="0"/>
              <a:t>Kantian Ethics</a:t>
            </a:r>
            <a:r>
              <a:rPr lang="en-US" sz="1400" dirty="0"/>
              <a:t>.  Utilitarianism, as you recall, tells us to focus on the good of the whole, on the ‘community at large’ one might say.  Kant, on the other hand, while by no means an egoist, spoke of the fundamental respect due to the individual owing to their status as persons.  As a result of these two influences, contemporary ethics finds itself with left with a tension at its very core – that between the individual, on the one hand, and community, on the other – that we seem hard-pressed pressed to overcome.</a:t>
            </a:r>
          </a:p>
          <a:p>
            <a:pPr marL="0" indent="0">
              <a:buNone/>
            </a:pPr>
            <a:endParaRPr lang="en-US" sz="1400" dirty="0"/>
          </a:p>
          <a:p>
            <a:pPr marL="0" indent="0">
              <a:buNone/>
            </a:pPr>
            <a:r>
              <a:rPr lang="en-US" sz="1400" dirty="0"/>
              <a:t>Our task at this point will not be, of course, to resolve this debate.  Rather, we want to look closely at differing ideas of Rights and Justice so that we might better understand the basis of many of the debates at hand.  Doing so will be the first step in enabling us to form well-thought positions on these important questions of our own.</a:t>
            </a:r>
          </a:p>
          <a:p>
            <a:pPr marL="0" indent="0">
              <a:buNone/>
            </a:pPr>
            <a:endParaRPr lang="en-US" dirty="0"/>
          </a:p>
        </p:txBody>
      </p:sp>
    </p:spTree>
    <p:extLst>
      <p:ext uri="{BB962C8B-B14F-4D97-AF65-F5344CB8AC3E}">
        <p14:creationId xmlns:p14="http://schemas.microsoft.com/office/powerpoint/2010/main" val="843711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C00000"/>
                </a:solidFill>
                <a:latin typeface="Arial" pitchFamily="34" charset="0"/>
                <a:cs typeface="Arial" pitchFamily="34" charset="0"/>
              </a:rPr>
              <a:t>Part I:      RIGHTS</a:t>
            </a:r>
          </a:p>
        </p:txBody>
      </p:sp>
      <p:sp>
        <p:nvSpPr>
          <p:cNvPr id="3" name="Content Placeholder 2"/>
          <p:cNvSpPr>
            <a:spLocks noGrp="1"/>
          </p:cNvSpPr>
          <p:nvPr>
            <p:ph idx="1"/>
          </p:nvPr>
        </p:nvSpPr>
        <p:spPr>
          <a:xfrm>
            <a:off x="457200" y="1371600"/>
            <a:ext cx="8229600" cy="4754563"/>
          </a:xfrm>
        </p:spPr>
        <p:txBody>
          <a:bodyPr>
            <a:normAutofit lnSpcReduction="10000"/>
          </a:bodyPr>
          <a:lstStyle/>
          <a:p>
            <a:pPr marL="0" indent="0">
              <a:buNone/>
            </a:pPr>
            <a:endParaRPr lang="en-US" sz="1400" dirty="0"/>
          </a:p>
          <a:p>
            <a:pPr marL="0" indent="0">
              <a:buNone/>
            </a:pPr>
            <a:r>
              <a:rPr lang="en-US" sz="2400" dirty="0"/>
              <a:t>In understanding how the notion of Rights is used in the context of ethics, several key questions present themselves: </a:t>
            </a:r>
          </a:p>
          <a:p>
            <a:pPr marL="0" indent="0">
              <a:buNone/>
            </a:pPr>
            <a:endParaRPr lang="en-US" sz="2400" dirty="0"/>
          </a:p>
          <a:p>
            <a:pPr marL="400050" lvl="1" indent="0"/>
            <a:r>
              <a:rPr lang="en-US" sz="2000" b="1" dirty="0"/>
              <a:t>What exactly is a Right? </a:t>
            </a:r>
          </a:p>
          <a:p>
            <a:pPr marL="400050" lvl="1" indent="0"/>
            <a:r>
              <a:rPr lang="en-US" sz="2000" b="1" dirty="0"/>
              <a:t>Where do rights come from; what are they based on?</a:t>
            </a:r>
          </a:p>
          <a:p>
            <a:pPr marL="400050" lvl="1" indent="0"/>
            <a:r>
              <a:rPr lang="en-US" sz="2000" b="1" dirty="0"/>
              <a:t>Are all Rights the same, or what various types of Rights are there?</a:t>
            </a:r>
          </a:p>
          <a:p>
            <a:pPr marL="400050" lvl="1" indent="0"/>
            <a:r>
              <a:rPr lang="en-US" sz="2000" b="1" dirty="0"/>
              <a:t>How do we resolve </a:t>
            </a:r>
            <a:r>
              <a:rPr lang="en-US" sz="2000" b="1" i="1" dirty="0"/>
              <a:t>conflicts</a:t>
            </a:r>
            <a:r>
              <a:rPr lang="en-US" sz="2000" b="1" dirty="0"/>
              <a:t> between Rights?</a:t>
            </a:r>
          </a:p>
          <a:p>
            <a:pPr marL="0" indent="0">
              <a:buNone/>
            </a:pPr>
            <a:endParaRPr lang="en-US" sz="2400" dirty="0"/>
          </a:p>
          <a:p>
            <a:pPr marL="0" indent="0">
              <a:buNone/>
            </a:pPr>
            <a:r>
              <a:rPr lang="en-US" sz="2400" dirty="0"/>
              <a:t>In addressing these questions, we’ll get a sense for how the different theoretical traditions we have discussed approach the topic of Rights and well as the particular issues/problems a Rights-based approach to ethics might face.   </a:t>
            </a:r>
          </a:p>
        </p:txBody>
      </p:sp>
    </p:spTree>
    <p:extLst>
      <p:ext uri="{BB962C8B-B14F-4D97-AF65-F5344CB8AC3E}">
        <p14:creationId xmlns:p14="http://schemas.microsoft.com/office/powerpoint/2010/main" val="415176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C00000"/>
                </a:solidFill>
              </a:rPr>
              <a:t>The Language of Rights</a:t>
            </a:r>
          </a:p>
        </p:txBody>
      </p:sp>
      <p:sp>
        <p:nvSpPr>
          <p:cNvPr id="3" name="Content Placeholder 2"/>
          <p:cNvSpPr>
            <a:spLocks noGrp="1"/>
          </p:cNvSpPr>
          <p:nvPr>
            <p:ph idx="1"/>
          </p:nvPr>
        </p:nvSpPr>
        <p:spPr/>
        <p:txBody>
          <a:bodyPr>
            <a:normAutofit fontScale="47500" lnSpcReduction="20000"/>
          </a:bodyPr>
          <a:lstStyle/>
          <a:p>
            <a:pPr marL="0" indent="0">
              <a:buNone/>
            </a:pPr>
            <a:r>
              <a:rPr lang="en-US" dirty="0"/>
              <a:t>Understanding what Rights are means understanding the specific language that we use when discussing Rights.</a:t>
            </a:r>
          </a:p>
          <a:p>
            <a:pPr marL="0" indent="0">
              <a:buNone/>
            </a:pPr>
            <a:endParaRPr lang="en-US" dirty="0"/>
          </a:p>
          <a:p>
            <a:pPr marL="0" indent="0">
              <a:buNone/>
            </a:pPr>
            <a:r>
              <a:rPr lang="en-US" dirty="0"/>
              <a:t>To begin with, to speak of a “Right” is to speak of something that expresses a </a:t>
            </a:r>
            <a:r>
              <a:rPr lang="en-US" dirty="0">
                <a:solidFill>
                  <a:srgbClr val="C00000"/>
                </a:solidFill>
              </a:rPr>
              <a:t>RELATION</a:t>
            </a:r>
            <a:r>
              <a:rPr lang="en-US" dirty="0"/>
              <a:t> between two or more persons.  Rights are relational by nature.  This is different, for example, </a:t>
            </a:r>
            <a:r>
              <a:rPr lang="en-US" dirty="0" smtClean="0"/>
              <a:t>than </a:t>
            </a:r>
            <a:r>
              <a:rPr lang="en-US" dirty="0"/>
              <a:t>an approach to ethics that gives you a rule to tell you yourself </a:t>
            </a:r>
            <a:r>
              <a:rPr lang="en-US" dirty="0" smtClean="0"/>
              <a:t>alone how </a:t>
            </a:r>
            <a:r>
              <a:rPr lang="en-US" dirty="0"/>
              <a:t>to act.</a:t>
            </a:r>
          </a:p>
          <a:p>
            <a:pPr marL="0" indent="0">
              <a:buNone/>
            </a:pPr>
            <a:endParaRPr lang="en-US" dirty="0"/>
          </a:p>
          <a:p>
            <a:pPr marL="0" indent="0">
              <a:buNone/>
            </a:pPr>
            <a:r>
              <a:rPr lang="en-US" dirty="0"/>
              <a:t>The relation a right expresses is one between holders and observers of that right.  A Right expresses an </a:t>
            </a:r>
            <a:r>
              <a:rPr lang="en-US" dirty="0">
                <a:solidFill>
                  <a:srgbClr val="FF0000"/>
                </a:solidFill>
              </a:rPr>
              <a:t>Entitlement</a:t>
            </a:r>
            <a:r>
              <a:rPr lang="en-US" dirty="0"/>
              <a:t>. .. It says that the </a:t>
            </a:r>
            <a:r>
              <a:rPr lang="en-US" b="1" dirty="0"/>
              <a:t>holder</a:t>
            </a:r>
            <a:r>
              <a:rPr lang="en-US" dirty="0"/>
              <a:t> of that Right is </a:t>
            </a:r>
            <a:r>
              <a:rPr lang="en-US" i="1" dirty="0"/>
              <a:t>entitled to something </a:t>
            </a:r>
            <a:r>
              <a:rPr lang="en-US" dirty="0"/>
              <a:t>and that the </a:t>
            </a:r>
            <a:r>
              <a:rPr lang="en-US" b="1" dirty="0"/>
              <a:t>observers</a:t>
            </a:r>
            <a:r>
              <a:rPr lang="en-US" dirty="0"/>
              <a:t> of that Right (everyone else) have an </a:t>
            </a:r>
            <a:r>
              <a:rPr lang="en-US" dirty="0">
                <a:solidFill>
                  <a:srgbClr val="C00000"/>
                </a:solidFill>
              </a:rPr>
              <a:t>obligation</a:t>
            </a:r>
            <a:r>
              <a:rPr lang="en-US" dirty="0"/>
              <a:t> </a:t>
            </a:r>
            <a:r>
              <a:rPr lang="en-US" i="1" dirty="0"/>
              <a:t>or a duty</a:t>
            </a:r>
            <a:r>
              <a:rPr lang="en-US" dirty="0"/>
              <a:t> to respect that entitlement.</a:t>
            </a:r>
          </a:p>
          <a:p>
            <a:pPr marL="0" indent="0">
              <a:buNone/>
            </a:pPr>
            <a:endParaRPr lang="en-US" dirty="0"/>
          </a:p>
          <a:p>
            <a:pPr marL="0" indent="0">
              <a:buNone/>
            </a:pPr>
            <a:r>
              <a:rPr lang="en-US" dirty="0"/>
              <a:t>In the case of what’s called a </a:t>
            </a:r>
            <a:r>
              <a:rPr lang="en-US" dirty="0">
                <a:solidFill>
                  <a:srgbClr val="FF0000"/>
                </a:solidFill>
              </a:rPr>
              <a:t>positive right</a:t>
            </a:r>
            <a:r>
              <a:rPr lang="en-US" dirty="0"/>
              <a:t>, the observers of the right (often ‘society’ or the government) </a:t>
            </a:r>
            <a:r>
              <a:rPr lang="en-US" i="1" dirty="0"/>
              <a:t>actually have to give </a:t>
            </a:r>
            <a:r>
              <a:rPr lang="en-US" dirty="0"/>
              <a:t>the rights holder something (unemployment aid, WIC, etc.).  In the case of a </a:t>
            </a:r>
            <a:r>
              <a:rPr lang="en-US" dirty="0">
                <a:solidFill>
                  <a:srgbClr val="FF0000"/>
                </a:solidFill>
              </a:rPr>
              <a:t>negative right</a:t>
            </a:r>
            <a:r>
              <a:rPr lang="en-US" dirty="0"/>
              <a:t>, however, the rights holder only has a </a:t>
            </a:r>
            <a:r>
              <a:rPr lang="en-US" i="1" dirty="0"/>
              <a:t>right to non-interference </a:t>
            </a:r>
            <a:r>
              <a:rPr lang="en-US" dirty="0"/>
              <a:t>(as with ‘free speech’… you can’t stop me but don’t have to pay for my airtime). </a:t>
            </a:r>
          </a:p>
          <a:p>
            <a:pPr marL="0" indent="0">
              <a:buNone/>
            </a:pPr>
            <a:r>
              <a:rPr lang="en-US" dirty="0"/>
              <a:t> </a:t>
            </a:r>
          </a:p>
          <a:p>
            <a:pPr marL="0" indent="0">
              <a:buNone/>
            </a:pPr>
            <a:r>
              <a:rPr lang="en-US" dirty="0"/>
              <a:t>You can also make a further distinction between what are called </a:t>
            </a:r>
            <a:r>
              <a:rPr lang="en-US" dirty="0">
                <a:solidFill>
                  <a:srgbClr val="FF0000"/>
                </a:solidFill>
              </a:rPr>
              <a:t>Absolute </a:t>
            </a:r>
            <a:r>
              <a:rPr lang="en-US" dirty="0"/>
              <a:t>(or ‘fundamental’) rights and what are called </a:t>
            </a:r>
            <a:r>
              <a:rPr lang="en-US" dirty="0">
                <a:solidFill>
                  <a:srgbClr val="FF0000"/>
                </a:solidFill>
              </a:rPr>
              <a:t>Prima Facie </a:t>
            </a:r>
            <a:r>
              <a:rPr lang="en-US" dirty="0"/>
              <a:t>rights.  The former are rights that can </a:t>
            </a:r>
            <a:r>
              <a:rPr lang="en-US" i="1" dirty="0"/>
              <a:t>never justifiably be overridden</a:t>
            </a:r>
            <a:r>
              <a:rPr lang="en-US" dirty="0"/>
              <a:t>, while the latter are presumptive, contingent rights that you – all other things being equal – </a:t>
            </a:r>
            <a:r>
              <a:rPr lang="en-US" i="1" dirty="0"/>
              <a:t>are presumed to have </a:t>
            </a:r>
            <a:r>
              <a:rPr lang="en-US" dirty="0"/>
              <a:t>but which for various reasons you might not (i.e., you have a right to vote</a:t>
            </a:r>
            <a:r>
              <a:rPr lang="en-US" i="1" dirty="0"/>
              <a:t> </a:t>
            </a:r>
            <a:r>
              <a:rPr lang="en-US" i="1" dirty="0" smtClean="0"/>
              <a:t>if </a:t>
            </a:r>
            <a:r>
              <a:rPr lang="en-US" dirty="0" smtClean="0"/>
              <a:t>you are a citizen but </a:t>
            </a:r>
            <a:r>
              <a:rPr lang="en-US" i="1" dirty="0"/>
              <a:t>not</a:t>
            </a:r>
            <a:r>
              <a:rPr lang="en-US" dirty="0"/>
              <a:t> if you are a </a:t>
            </a:r>
            <a:r>
              <a:rPr lang="en-US" dirty="0" smtClean="0"/>
              <a:t>felon in some states). </a:t>
            </a:r>
            <a:r>
              <a:rPr lang="en-US" dirty="0"/>
              <a:t>Under the absolute category are </a:t>
            </a:r>
            <a:r>
              <a:rPr lang="en-US" dirty="0" smtClean="0"/>
              <a:t>the many </a:t>
            </a:r>
            <a:r>
              <a:rPr lang="en-US" dirty="0"/>
              <a:t>so-called “natural rights” and “human rights,” while the latter </a:t>
            </a:r>
            <a:r>
              <a:rPr lang="en-US" dirty="0" smtClean="0"/>
              <a:t>category includes </a:t>
            </a:r>
            <a:r>
              <a:rPr lang="en-US" dirty="0"/>
              <a:t>most legal </a:t>
            </a:r>
            <a:r>
              <a:rPr lang="en-US" dirty="0" smtClean="0"/>
              <a:t>rights (again, like voting).</a:t>
            </a:r>
            <a:endParaRPr lang="en-US" dirty="0"/>
          </a:p>
          <a:p>
            <a:pPr marL="0" indent="0" algn="ctr">
              <a:buNone/>
            </a:pPr>
            <a:endParaRPr lang="en-US" dirty="0"/>
          </a:p>
        </p:txBody>
      </p:sp>
    </p:spTree>
    <p:extLst>
      <p:ext uri="{BB962C8B-B14F-4D97-AF65-F5344CB8AC3E}">
        <p14:creationId xmlns:p14="http://schemas.microsoft.com/office/powerpoint/2010/main" val="3802906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C00000"/>
                </a:solidFill>
              </a:rPr>
              <a:t>Rights: Foundations</a:t>
            </a:r>
          </a:p>
        </p:txBody>
      </p:sp>
      <p:sp>
        <p:nvSpPr>
          <p:cNvPr id="3" name="Content Placeholder 2"/>
          <p:cNvSpPr>
            <a:spLocks noGrp="1"/>
          </p:cNvSpPr>
          <p:nvPr>
            <p:ph idx="1"/>
          </p:nvPr>
        </p:nvSpPr>
        <p:spPr>
          <a:xfrm>
            <a:off x="457200" y="1371600"/>
            <a:ext cx="8229600" cy="5029200"/>
          </a:xfrm>
        </p:spPr>
        <p:txBody>
          <a:bodyPr>
            <a:normAutofit fontScale="47500" lnSpcReduction="20000"/>
          </a:bodyPr>
          <a:lstStyle/>
          <a:p>
            <a:pPr marL="0" indent="0">
              <a:buNone/>
            </a:pPr>
            <a:r>
              <a:rPr lang="en-US" dirty="0"/>
              <a:t>Just what exactly are Rights based on?  What are their foundations and why do we have them?</a:t>
            </a:r>
          </a:p>
          <a:p>
            <a:pPr marL="0" indent="0">
              <a:buNone/>
            </a:pPr>
            <a:endParaRPr lang="en-US" dirty="0"/>
          </a:p>
          <a:p>
            <a:pPr marL="0" indent="0">
              <a:buNone/>
            </a:pPr>
            <a:r>
              <a:rPr lang="en-US" dirty="0"/>
              <a:t>In older accounts of rights, two common answers to these questions would include “Self-evidence” (see Dec. of Independence, for example) and reference to the “Divine” (rights are God-given, which is fine unless you have different religions at stake).</a:t>
            </a:r>
          </a:p>
          <a:p>
            <a:pPr marL="0" indent="0">
              <a:buNone/>
            </a:pPr>
            <a:endParaRPr lang="en-US" dirty="0"/>
          </a:p>
          <a:p>
            <a:pPr marL="0" indent="0">
              <a:buNone/>
            </a:pPr>
            <a:r>
              <a:rPr lang="en-US" dirty="0"/>
              <a:t>But </a:t>
            </a:r>
            <a:r>
              <a:rPr lang="en-US" dirty="0" smtClean="0"/>
              <a:t>it’s </a:t>
            </a:r>
            <a:r>
              <a:rPr lang="en-US" dirty="0"/>
              <a:t>worth noting that the </a:t>
            </a:r>
            <a:r>
              <a:rPr lang="en-US" dirty="0" smtClean="0"/>
              <a:t>most common ‘language’ of rights </a:t>
            </a:r>
            <a:r>
              <a:rPr lang="en-US" dirty="0"/>
              <a:t>that we have today is relatively recent, largely a product of the </a:t>
            </a:r>
            <a:r>
              <a:rPr lang="en-US" i="1" dirty="0"/>
              <a:t>modern era </a:t>
            </a:r>
            <a:r>
              <a:rPr lang="en-US" dirty="0"/>
              <a:t>(1600-1800).  For the modern philosophers, one common way of answering these questions is by trying to identify various </a:t>
            </a:r>
            <a:r>
              <a:rPr lang="en-US" dirty="0">
                <a:solidFill>
                  <a:srgbClr val="C00000"/>
                </a:solidFill>
              </a:rPr>
              <a:t>Rights-Conferring Properties</a:t>
            </a:r>
            <a:r>
              <a:rPr lang="en-US" dirty="0"/>
              <a:t> that you, as an individual, might possess. Those would be the properties that </a:t>
            </a:r>
            <a:r>
              <a:rPr lang="en-US" dirty="0">
                <a:solidFill>
                  <a:srgbClr val="C00000"/>
                </a:solidFill>
              </a:rPr>
              <a:t>CONFER</a:t>
            </a:r>
            <a:r>
              <a:rPr lang="en-US" dirty="0"/>
              <a:t> basic rights on you.</a:t>
            </a:r>
          </a:p>
          <a:p>
            <a:pPr marL="0" indent="0">
              <a:buNone/>
            </a:pPr>
            <a:endParaRPr lang="en-US" dirty="0"/>
          </a:p>
          <a:p>
            <a:pPr marL="0" indent="0">
              <a:buNone/>
            </a:pPr>
            <a:r>
              <a:rPr lang="en-US" dirty="0"/>
              <a:t>For many of the most important, fundamental or </a:t>
            </a:r>
            <a:r>
              <a:rPr lang="en-US" b="1" dirty="0"/>
              <a:t>absolute</a:t>
            </a:r>
            <a:r>
              <a:rPr lang="en-US" dirty="0"/>
              <a:t> rights, these properties are above all ones associated with </a:t>
            </a:r>
            <a:r>
              <a:rPr lang="en-US" dirty="0" smtClean="0"/>
              <a:t>claims about “human </a:t>
            </a:r>
            <a:r>
              <a:rPr lang="en-US" dirty="0"/>
              <a:t>nature</a:t>
            </a:r>
            <a:r>
              <a:rPr lang="en-US" dirty="0" smtClean="0"/>
              <a:t>.” W</a:t>
            </a:r>
            <a:r>
              <a:rPr lang="en-US" sz="3400" dirty="0" smtClean="0"/>
              <a:t>hat </a:t>
            </a:r>
            <a:r>
              <a:rPr lang="en-US" sz="3400" dirty="0"/>
              <a:t>are the key elements of being a human </a:t>
            </a:r>
            <a:r>
              <a:rPr lang="en-US" sz="3400" dirty="0" smtClean="0"/>
              <a:t>being? What makes someone a person? Common characteristics that get referenced include things like Reason</a:t>
            </a:r>
            <a:r>
              <a:rPr lang="en-US" sz="3400" dirty="0"/>
              <a:t>, </a:t>
            </a:r>
            <a:r>
              <a:rPr lang="en-US" sz="3400" dirty="0" smtClean="0"/>
              <a:t>Autonomy, Self-Awareness</a:t>
            </a:r>
            <a:r>
              <a:rPr lang="en-US" sz="3400" dirty="0"/>
              <a:t>, Feelings, Ability to Communicate, </a:t>
            </a:r>
            <a:r>
              <a:rPr lang="en-US" sz="3400" dirty="0" smtClean="0"/>
              <a:t>even </a:t>
            </a:r>
            <a:r>
              <a:rPr lang="en-US" sz="3400" dirty="0"/>
              <a:t>human </a:t>
            </a:r>
            <a:r>
              <a:rPr lang="en-US" sz="3400" dirty="0" smtClean="0"/>
              <a:t>DNA. </a:t>
            </a:r>
            <a:endParaRPr lang="en-US" sz="3400" dirty="0"/>
          </a:p>
          <a:p>
            <a:pPr>
              <a:buNone/>
            </a:pPr>
            <a:endParaRPr lang="en-US" sz="3400" dirty="0"/>
          </a:p>
          <a:p>
            <a:pPr marL="0" indent="0">
              <a:buNone/>
            </a:pPr>
            <a:r>
              <a:rPr lang="en-US" sz="3400" dirty="0"/>
              <a:t>For other, </a:t>
            </a:r>
            <a:r>
              <a:rPr lang="en-US" sz="3400" b="1" dirty="0"/>
              <a:t>Prima Facie</a:t>
            </a:r>
            <a:r>
              <a:rPr lang="en-US" sz="3400" dirty="0"/>
              <a:t> rights, the reasons why you have them (their rights-conferring properties) can be many (your age for driving, age and citizenship for voting, etc.).  </a:t>
            </a:r>
          </a:p>
        </p:txBody>
      </p:sp>
    </p:spTree>
    <p:extLst>
      <p:ext uri="{BB962C8B-B14F-4D97-AF65-F5344CB8AC3E}">
        <p14:creationId xmlns:p14="http://schemas.microsoft.com/office/powerpoint/2010/main" val="1443152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Conflicts between Rights</a:t>
            </a:r>
          </a:p>
        </p:txBody>
      </p:sp>
      <p:sp>
        <p:nvSpPr>
          <p:cNvPr id="3" name="Content Placeholder 2"/>
          <p:cNvSpPr>
            <a:spLocks noGrp="1"/>
          </p:cNvSpPr>
          <p:nvPr>
            <p:ph idx="1"/>
          </p:nvPr>
        </p:nvSpPr>
        <p:spPr/>
        <p:txBody>
          <a:bodyPr>
            <a:normAutofit fontScale="47500" lnSpcReduction="20000"/>
          </a:bodyPr>
          <a:lstStyle/>
          <a:p>
            <a:pPr marL="0" indent="0">
              <a:buNone/>
            </a:pPr>
            <a:r>
              <a:rPr lang="en-US" sz="3400" dirty="0"/>
              <a:t>Conflicts between rights are common as there are many cases where respecting one person’s right may well mean infringing upon someone else’s.  How do you resolve such conflicts?  Here are three ideas to help…</a:t>
            </a:r>
          </a:p>
          <a:p>
            <a:pPr>
              <a:buNone/>
            </a:pPr>
            <a:endParaRPr lang="en-US" sz="3400" dirty="0"/>
          </a:p>
          <a:p>
            <a:pPr>
              <a:buNone/>
            </a:pPr>
            <a:r>
              <a:rPr lang="en-US" sz="3400" dirty="0"/>
              <a:t>Identifying the </a:t>
            </a:r>
            <a:r>
              <a:rPr lang="en-US" sz="3400" i="1" dirty="0"/>
              <a:t>rights-conferring properties </a:t>
            </a:r>
            <a:r>
              <a:rPr lang="en-US" sz="3400" dirty="0"/>
              <a:t>discussed above can be important in resolving conflicts</a:t>
            </a:r>
            <a:r>
              <a:rPr lang="en-US" sz="3400" dirty="0">
                <a:solidFill>
                  <a:srgbClr val="FF0000"/>
                </a:solidFill>
              </a:rPr>
              <a:t> </a:t>
            </a:r>
            <a:r>
              <a:rPr lang="en-US" sz="3400" dirty="0"/>
              <a:t>b/t Rights (your right to ‘free speech’ verses my right not to be harassed, for example).  To resolve such a conflict, see what properties are involved in conferring each right and for the right that involves more, or more </a:t>
            </a:r>
            <a:r>
              <a:rPr lang="en-US" sz="3400" i="1" dirty="0"/>
              <a:t>fundamental</a:t>
            </a:r>
            <a:r>
              <a:rPr lang="en-US" sz="3400" dirty="0"/>
              <a:t>, properties, correspondingly give it higher priority (ex: speech relates to ‘reason’ and ‘autonomy’ and might therefore be argued to be more important than mere feelings as in a right ‘not to have feeling hurt’).</a:t>
            </a:r>
          </a:p>
          <a:p>
            <a:pPr>
              <a:buNone/>
            </a:pPr>
            <a:endParaRPr lang="en-US" sz="3400" dirty="0"/>
          </a:p>
          <a:p>
            <a:pPr>
              <a:buNone/>
            </a:pPr>
            <a:r>
              <a:rPr lang="en-US" sz="3400" dirty="0"/>
              <a:t>Also, it is worth noting that in virtually all cases, </a:t>
            </a:r>
            <a:r>
              <a:rPr lang="en-US" sz="3400" i="1" dirty="0"/>
              <a:t>Absolute Rights </a:t>
            </a:r>
            <a:r>
              <a:rPr lang="en-US" sz="3400" dirty="0"/>
              <a:t>take priority over </a:t>
            </a:r>
            <a:r>
              <a:rPr lang="en-US" sz="3400" i="1" dirty="0"/>
              <a:t>Prima Facie Rights</a:t>
            </a:r>
            <a:r>
              <a:rPr lang="en-US" sz="3400" dirty="0"/>
              <a:t>.  My ‘right’ to be free from bodily harm (in most cases) trumps your ‘right’ to drive a vehicle whenever you choose (hence laws against drunk driving).</a:t>
            </a:r>
          </a:p>
          <a:p>
            <a:pPr>
              <a:buNone/>
            </a:pPr>
            <a:endParaRPr lang="en-US" sz="3400" dirty="0"/>
          </a:p>
          <a:p>
            <a:pPr>
              <a:buNone/>
            </a:pPr>
            <a:r>
              <a:rPr lang="en-US" sz="3400" dirty="0"/>
              <a:t>Finally, note that for the most part</a:t>
            </a:r>
            <a:r>
              <a:rPr lang="en-US" sz="3400" i="1" dirty="0"/>
              <a:t>, negative rights </a:t>
            </a:r>
            <a:r>
              <a:rPr lang="en-US" sz="3400" dirty="0"/>
              <a:t>tend to be more basic than </a:t>
            </a:r>
            <a:r>
              <a:rPr lang="en-US" sz="3400" i="1" dirty="0"/>
              <a:t>positive rights</a:t>
            </a:r>
            <a:r>
              <a:rPr lang="en-US" sz="3400" dirty="0"/>
              <a:t>, hence they usually take priority (you may have a right to social support, but this does not include the right to violently take food, etc., from me (my right, again, to be free from unwarranted violence).</a:t>
            </a:r>
          </a:p>
          <a:p>
            <a:pPr marL="0" indent="0">
              <a:buNone/>
            </a:pPr>
            <a:r>
              <a:rPr lang="en-US" sz="3400" dirty="0"/>
              <a:t>  </a:t>
            </a:r>
          </a:p>
          <a:p>
            <a:pPr marL="0" indent="0">
              <a:buNone/>
            </a:pPr>
            <a:endParaRPr lang="en-US" dirty="0"/>
          </a:p>
        </p:txBody>
      </p:sp>
    </p:spTree>
    <p:extLst>
      <p:ext uri="{BB962C8B-B14F-4D97-AF65-F5344CB8AC3E}">
        <p14:creationId xmlns:p14="http://schemas.microsoft.com/office/powerpoint/2010/main" val="3224547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C00000"/>
                </a:solidFill>
              </a:rPr>
              <a:t>RIGHTS and Moral Theories</a:t>
            </a:r>
          </a:p>
        </p:txBody>
      </p:sp>
      <p:sp>
        <p:nvSpPr>
          <p:cNvPr id="3" name="Content Placeholder 2"/>
          <p:cNvSpPr>
            <a:spLocks noGrp="1"/>
          </p:cNvSpPr>
          <p:nvPr>
            <p:ph idx="1"/>
          </p:nvPr>
        </p:nvSpPr>
        <p:spPr>
          <a:xfrm>
            <a:off x="457200" y="1524000"/>
            <a:ext cx="8229600" cy="4602163"/>
          </a:xfrm>
        </p:spPr>
        <p:txBody>
          <a:bodyPr>
            <a:normAutofit fontScale="92500" lnSpcReduction="20000"/>
          </a:bodyPr>
          <a:lstStyle/>
          <a:p>
            <a:pPr marL="0" indent="0">
              <a:buNone/>
            </a:pPr>
            <a:r>
              <a:rPr lang="en-US" dirty="0"/>
              <a:t>Different moral theories approach the topic of rights in differing ways.  Consider, for example, the case of Utilitarians and Kantians:  </a:t>
            </a:r>
          </a:p>
          <a:p>
            <a:pPr marL="0" indent="0">
              <a:buNone/>
            </a:pPr>
            <a:endParaRPr lang="en-US" sz="1800" dirty="0"/>
          </a:p>
          <a:p>
            <a:r>
              <a:rPr lang="en-US" sz="2400" dirty="0"/>
              <a:t>Utilitarians, as a rule, place only limited value in rights.  They do not, in fact, believe in absolute rights at all.  For them, rights only exist insofar as they contribute toward the greatest good.  That means that all rights are contingent upon this, i.e., they are all Prima Facie.</a:t>
            </a:r>
          </a:p>
          <a:p>
            <a:r>
              <a:rPr lang="en-US" sz="2400" dirty="0"/>
              <a:t>Kant, on the other hand, felt that people do have absolute rights in virtue of their being persons, i.e., because of their possessing reason and therefore having moral duties to fulfill.  In fact, Kant sees rights are the flipside of the duties that we have as moral agents.   If you cannot fulfill duties, you do not have rights.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43983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4BC973-639B-4008-BFB6-F252B982AA7F}" type="datetime1">
              <a:rPr lang="en-US"/>
              <a:pPr/>
              <a:t>4/3/2020</a:t>
            </a:fld>
            <a:endParaRPr lang="en-US" b="0">
              <a:solidFill>
                <a:schemeClr val="tx1"/>
              </a:solidFill>
            </a:endParaRPr>
          </a:p>
        </p:txBody>
      </p:sp>
      <p:sp>
        <p:nvSpPr>
          <p:cNvPr id="6" name="Footer Placeholder 5"/>
          <p:cNvSpPr>
            <a:spLocks noGrp="1"/>
          </p:cNvSpPr>
          <p:nvPr>
            <p:ph type="ftr" sz="quarter" idx="11"/>
          </p:nvPr>
        </p:nvSpPr>
        <p:spPr/>
        <p:txBody>
          <a:bodyPr/>
          <a:lstStyle/>
          <a:p>
            <a:r>
              <a:rPr lang="en-US" b="0" dirty="0">
                <a:solidFill>
                  <a:schemeClr val="tx1"/>
                </a:solidFill>
              </a:rPr>
              <a:t> </a:t>
            </a:r>
          </a:p>
        </p:txBody>
      </p:sp>
      <p:sp>
        <p:nvSpPr>
          <p:cNvPr id="7" name="Slide Number Placeholder 6"/>
          <p:cNvSpPr>
            <a:spLocks noGrp="1"/>
          </p:cNvSpPr>
          <p:nvPr>
            <p:ph type="sldNum" sz="quarter" idx="12"/>
          </p:nvPr>
        </p:nvSpPr>
        <p:spPr/>
        <p:txBody>
          <a:bodyPr/>
          <a:lstStyle/>
          <a:p>
            <a:fld id="{B812AA4A-3F3D-41C7-A0F9-A40AD5ABA39A}" type="slidenum">
              <a:rPr lang="en-US"/>
              <a:pPr/>
              <a:t>8</a:t>
            </a:fld>
            <a:endParaRPr lang="en-US" b="0">
              <a:solidFill>
                <a:schemeClr val="tx1"/>
              </a:solidFill>
            </a:endParaRPr>
          </a:p>
        </p:txBody>
      </p:sp>
      <p:sp>
        <p:nvSpPr>
          <p:cNvPr id="11266" name="Rectangle 2"/>
          <p:cNvSpPr>
            <a:spLocks noGrp="1" noChangeArrowheads="1"/>
          </p:cNvSpPr>
          <p:nvPr>
            <p:ph type="title"/>
          </p:nvPr>
        </p:nvSpPr>
        <p:spPr/>
        <p:txBody>
          <a:bodyPr>
            <a:normAutofit fontScale="90000"/>
          </a:bodyPr>
          <a:lstStyle/>
          <a:p>
            <a:r>
              <a:rPr lang="en-US" dirty="0">
                <a:solidFill>
                  <a:srgbClr val="C00000"/>
                </a:solidFill>
              </a:rPr>
              <a:t>Benefits and Criticisms of </a:t>
            </a:r>
            <a:br>
              <a:rPr lang="en-US" dirty="0">
                <a:solidFill>
                  <a:srgbClr val="C00000"/>
                </a:solidFill>
              </a:rPr>
            </a:br>
            <a:r>
              <a:rPr lang="en-US" dirty="0">
                <a:solidFill>
                  <a:srgbClr val="C00000"/>
                </a:solidFill>
              </a:rPr>
              <a:t>Rights-based Ethics</a:t>
            </a:r>
          </a:p>
        </p:txBody>
      </p:sp>
      <p:sp>
        <p:nvSpPr>
          <p:cNvPr id="11267" name="Rectangle 3"/>
          <p:cNvSpPr>
            <a:spLocks noGrp="1" noChangeArrowheads="1"/>
          </p:cNvSpPr>
          <p:nvPr>
            <p:ph type="body" sz="half" idx="2"/>
          </p:nvPr>
        </p:nvSpPr>
        <p:spPr>
          <a:xfrm>
            <a:off x="685800" y="1828800"/>
            <a:ext cx="7924800" cy="4114800"/>
          </a:xfrm>
        </p:spPr>
        <p:txBody>
          <a:bodyPr>
            <a:normAutofit fontScale="47500" lnSpcReduction="20000"/>
          </a:bodyPr>
          <a:lstStyle/>
          <a:p>
            <a:pPr marL="457200" lvl="1" indent="0">
              <a:buNone/>
            </a:pPr>
            <a:endParaRPr lang="en-US" sz="2900" dirty="0"/>
          </a:p>
          <a:p>
            <a:pPr marL="457200" lvl="1" indent="0">
              <a:buNone/>
            </a:pPr>
            <a:r>
              <a:rPr lang="en-US" sz="2900"/>
              <a:t>The </a:t>
            </a:r>
            <a:r>
              <a:rPr lang="en-US" sz="2900" dirty="0"/>
              <a:t>development </a:t>
            </a:r>
            <a:r>
              <a:rPr lang="en-US" sz="2900"/>
              <a:t>of the </a:t>
            </a:r>
            <a:r>
              <a:rPr lang="en-US" sz="2900" dirty="0"/>
              <a:t>focus on Rights in ethics presents a number of key benefits.  Perhaps the main one, however, is the way in which an awareness of rights can highlight for us what you might call the morally minimum ‘floor’ beneath which you shouldn’t pass.  In other words, Rights may not be the be all and end all of ethics, but they do set for us a </a:t>
            </a:r>
            <a:r>
              <a:rPr lang="en-US" sz="2900" dirty="0">
                <a:solidFill>
                  <a:srgbClr val="C00000"/>
                </a:solidFill>
              </a:rPr>
              <a:t>minimally acceptable level of behavior </a:t>
            </a:r>
            <a:r>
              <a:rPr lang="en-US" sz="2900" dirty="0"/>
              <a:t>that all can respect.  </a:t>
            </a:r>
          </a:p>
          <a:p>
            <a:pPr marL="457200" lvl="1" indent="0">
              <a:buNone/>
            </a:pPr>
            <a:endParaRPr lang="en-US" sz="2900" dirty="0"/>
          </a:p>
          <a:p>
            <a:pPr marL="457200" lvl="1" indent="0">
              <a:buNone/>
            </a:pPr>
            <a:r>
              <a:rPr lang="en-US" sz="2900" dirty="0"/>
              <a:t>On the other hand, some critics argue that we have become too focused on the “individual” in recent years, to the detriment of other important areas of moral concern.  Chief among these is the idea of ‘community,’ with the argument being that too strong a focus on individual rights can lead us to </a:t>
            </a:r>
            <a:r>
              <a:rPr lang="en-US" sz="2900" dirty="0">
                <a:solidFill>
                  <a:srgbClr val="C00000"/>
                </a:solidFill>
              </a:rPr>
              <a:t>neglect the importance of ‘community</a:t>
            </a:r>
            <a:r>
              <a:rPr lang="en-US" sz="2900" dirty="0"/>
              <a:t>’ in all of our lives.</a:t>
            </a:r>
          </a:p>
          <a:p>
            <a:pPr marL="457200" lvl="1" indent="0">
              <a:buNone/>
            </a:pPr>
            <a:endParaRPr lang="en-US" sz="2900" dirty="0"/>
          </a:p>
          <a:p>
            <a:pPr marL="457200" lvl="1" indent="0">
              <a:buNone/>
            </a:pPr>
            <a:r>
              <a:rPr lang="en-US" sz="2900" dirty="0"/>
              <a:t>An additional criticism arising from the focus of rights on the individual is that the language of rights is simply </a:t>
            </a:r>
            <a:r>
              <a:rPr lang="en-US" sz="2900" dirty="0">
                <a:solidFill>
                  <a:srgbClr val="C00000"/>
                </a:solidFill>
              </a:rPr>
              <a:t>not appropriate for all, or even the most important, types of relationships </a:t>
            </a:r>
            <a:r>
              <a:rPr lang="en-US" sz="2900" dirty="0"/>
              <a:t>into which persons enter.  The language of rights is very legalistic by nature, and this language isn’t necessarily appropriate for close relationships, like those of a family.  A parent attends to a child not so much because the child is exercising its “right,” but rather out of a basic sense of care and love.  Only when that relationship becomes dysfunctional, one might say, does the language of “rights” really need to be used (for example, with social services).</a:t>
            </a:r>
          </a:p>
          <a:p>
            <a:pPr marL="457200" lvl="1" indent="0">
              <a:buNone/>
            </a:pPr>
            <a:endParaRPr lang="en-US" sz="1900" dirty="0"/>
          </a:p>
          <a:p>
            <a:pPr marL="457200" lvl="1" indent="0">
              <a:buNone/>
            </a:pPr>
            <a:endParaRPr lang="en-US" sz="1900" dirty="0"/>
          </a:p>
          <a:p>
            <a:pPr marL="457200" lvl="1" indent="0">
              <a:buNone/>
            </a:pPr>
            <a:endParaRPr lang="en-US" sz="1900" dirty="0"/>
          </a:p>
          <a:p>
            <a:pPr marL="457200" lvl="1" indent="0">
              <a:buNone/>
            </a:pPr>
            <a:r>
              <a:rPr lang="en-US" sz="1900" dirty="0"/>
              <a:t> </a:t>
            </a:r>
          </a:p>
        </p:txBody>
      </p:sp>
    </p:spTree>
    <p:extLst>
      <p:ext uri="{BB962C8B-B14F-4D97-AF65-F5344CB8AC3E}">
        <p14:creationId xmlns:p14="http://schemas.microsoft.com/office/powerpoint/2010/main" val="4110784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85000"/>
                <a:lumOff val="15000"/>
              </a:schemeClr>
            </a:gs>
            <a:gs pos="9000">
              <a:schemeClr val="bg1">
                <a:lumMod val="65000"/>
              </a:schemeClr>
            </a:gs>
            <a:gs pos="0">
              <a:schemeClr val="tx1">
                <a:lumMod val="65000"/>
                <a:lumOff val="35000"/>
              </a:schemeClr>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412163" cy="1143000"/>
          </a:xfrm>
        </p:spPr>
        <p:txBody>
          <a:bodyPr/>
          <a:lstStyle/>
          <a:p>
            <a:r>
              <a:rPr lang="en-US" b="1" dirty="0">
                <a:solidFill>
                  <a:srgbClr val="FF0000"/>
                </a:solidFill>
              </a:rPr>
              <a:t>Part II:     JUSTICE</a:t>
            </a:r>
          </a:p>
        </p:txBody>
      </p:sp>
      <p:sp>
        <p:nvSpPr>
          <p:cNvPr id="4" name="Text Placeholder 3"/>
          <p:cNvSpPr>
            <a:spLocks noGrp="1"/>
          </p:cNvSpPr>
          <p:nvPr>
            <p:ph type="body" sz="half" idx="2"/>
          </p:nvPr>
        </p:nvSpPr>
        <p:spPr>
          <a:xfrm>
            <a:off x="533400" y="1600200"/>
            <a:ext cx="8412163" cy="4495800"/>
          </a:xfrm>
        </p:spPr>
        <p:txBody>
          <a:bodyPr/>
          <a:lstStyle/>
          <a:p>
            <a:pPr marL="0" indent="0">
              <a:buNone/>
            </a:pPr>
            <a:r>
              <a:rPr lang="en-US" dirty="0"/>
              <a:t>Alongside that of Rights, the topic of Justice is undoubtedly one of the most important contemporary issues in ethics.  There are several ways to approach this important topic, but in our case we will limit ourselves to three:</a:t>
            </a:r>
          </a:p>
          <a:p>
            <a:pPr marL="0" indent="0">
              <a:buNone/>
            </a:pPr>
            <a:r>
              <a:rPr lang="en-US" dirty="0"/>
              <a:t>-- Plato’s</a:t>
            </a:r>
            <a:r>
              <a:rPr lang="en-US" b="1" dirty="0"/>
              <a:t> Ideal Account of Justice</a:t>
            </a:r>
          </a:p>
          <a:p>
            <a:pPr marL="0" indent="0">
              <a:buNone/>
            </a:pPr>
            <a:r>
              <a:rPr lang="en-US" dirty="0"/>
              <a:t>-- Theories of </a:t>
            </a:r>
            <a:r>
              <a:rPr lang="en-US" b="1" dirty="0"/>
              <a:t>Distributive Justice </a:t>
            </a:r>
          </a:p>
          <a:p>
            <a:pPr marL="0" indent="0">
              <a:buNone/>
            </a:pPr>
            <a:r>
              <a:rPr lang="en-US" dirty="0"/>
              <a:t>-- </a:t>
            </a:r>
            <a:r>
              <a:rPr lang="en-US" b="1" dirty="0"/>
              <a:t>Just War Theory</a:t>
            </a:r>
          </a:p>
        </p:txBody>
      </p:sp>
    </p:spTree>
    <p:extLst>
      <p:ext uri="{BB962C8B-B14F-4D97-AF65-F5344CB8AC3E}">
        <p14:creationId xmlns:p14="http://schemas.microsoft.com/office/powerpoint/2010/main" val="2921340847"/>
      </p:ext>
    </p:extLst>
  </p:cSld>
  <p:clrMapOvr>
    <a:masterClrMapping/>
  </p:clrMapOvr>
  <p:transition>
    <p:split orient="vert"/>
    <p:sndAc>
      <p:stSnd>
        <p:snd r:embed="rId2" name="CAMERA.WAV"/>
      </p:stSnd>
    </p:sndAc>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733</TotalTime>
  <Words>4616</Words>
  <Application>Microsoft Office PowerPoint</Application>
  <PresentationFormat>On-screen Show (4:3)</PresentationFormat>
  <Paragraphs>161</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The Ethics of Rights and Justice</vt:lpstr>
      <vt:lpstr>Contemporary Ethics: A Tension</vt:lpstr>
      <vt:lpstr>Part I:      RIGHTS</vt:lpstr>
      <vt:lpstr>The Language of Rights</vt:lpstr>
      <vt:lpstr>Rights: Foundations</vt:lpstr>
      <vt:lpstr>Conflicts between Rights</vt:lpstr>
      <vt:lpstr>RIGHTS and Moral Theories</vt:lpstr>
      <vt:lpstr>Benefits and Criticisms of  Rights-based Ethics</vt:lpstr>
      <vt:lpstr>Part II:     JUSTICE</vt:lpstr>
      <vt:lpstr>Ideal Justice</vt:lpstr>
      <vt:lpstr>Distributive Justice</vt:lpstr>
      <vt:lpstr>Theories of Distributive Justice</vt:lpstr>
      <vt:lpstr>RAWLS: A Theory of Justice</vt:lpstr>
      <vt:lpstr>Nozick: A Libertarian Approach</vt:lpstr>
      <vt:lpstr>Peter Singer’s Utilitarian Response</vt:lpstr>
      <vt:lpstr>JUSTICE in War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Ethics of Rights and Justice</dc:title>
  <dc:creator>M</dc:creator>
  <cp:lastModifiedBy>M</cp:lastModifiedBy>
  <cp:revision>86</cp:revision>
  <dcterms:created xsi:type="dcterms:W3CDTF">2010-09-15T22:08:01Z</dcterms:created>
  <dcterms:modified xsi:type="dcterms:W3CDTF">2020-04-04T04:06:54Z</dcterms:modified>
</cp:coreProperties>
</file>